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5" r:id="rId4"/>
  </p:sldMasterIdLst>
  <p:notesMasterIdLst>
    <p:notesMasterId r:id="rId34"/>
  </p:notesMasterIdLst>
  <p:handoutMasterIdLst>
    <p:handoutMasterId r:id="rId35"/>
  </p:handoutMasterIdLst>
  <p:sldIdLst>
    <p:sldId id="2168" r:id="rId5"/>
    <p:sldId id="2169" r:id="rId6"/>
    <p:sldId id="2170" r:id="rId7"/>
    <p:sldId id="2171" r:id="rId8"/>
    <p:sldId id="2172" r:id="rId9"/>
    <p:sldId id="2173" r:id="rId10"/>
    <p:sldId id="2174" r:id="rId11"/>
    <p:sldId id="2175" r:id="rId12"/>
    <p:sldId id="2176" r:id="rId13"/>
    <p:sldId id="2177" r:id="rId14"/>
    <p:sldId id="2178" r:id="rId15"/>
    <p:sldId id="2179" r:id="rId16"/>
    <p:sldId id="2180" r:id="rId17"/>
    <p:sldId id="2181" r:id="rId18"/>
    <p:sldId id="2188" r:id="rId19"/>
    <p:sldId id="2193" r:id="rId20"/>
    <p:sldId id="2194" r:id="rId21"/>
    <p:sldId id="2195" r:id="rId22"/>
    <p:sldId id="2196" r:id="rId23"/>
    <p:sldId id="2197" r:id="rId24"/>
    <p:sldId id="2198" r:id="rId25"/>
    <p:sldId id="2199" r:id="rId26"/>
    <p:sldId id="2200" r:id="rId27"/>
    <p:sldId id="2201" r:id="rId28"/>
    <p:sldId id="2205" r:id="rId29"/>
    <p:sldId id="2206" r:id="rId30"/>
    <p:sldId id="2207" r:id="rId31"/>
    <p:sldId id="2204" r:id="rId32"/>
    <p:sldId id="2156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C40"/>
    <a:srgbClr val="D9D9D9"/>
    <a:srgbClr val="000063"/>
    <a:srgbClr val="00075F"/>
    <a:srgbClr val="328DFF"/>
    <a:srgbClr val="00065E"/>
    <a:srgbClr val="050E48"/>
    <a:srgbClr val="221181"/>
    <a:srgbClr val="020B51"/>
    <a:srgbClr val="021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10" autoAdjust="0"/>
    <p:restoredTop sz="93979" autoAdjust="0"/>
  </p:normalViewPr>
  <p:slideViewPr>
    <p:cSldViewPr snapToGrid="0">
      <p:cViewPr varScale="1">
        <p:scale>
          <a:sx n="105" d="100"/>
          <a:sy n="105" d="100"/>
        </p:scale>
        <p:origin x="346" y="62"/>
      </p:cViewPr>
      <p:guideLst/>
    </p:cSldViewPr>
  </p:slideViewPr>
  <p:outlineViewPr>
    <p:cViewPr>
      <p:scale>
        <a:sx n="33" d="100"/>
        <a:sy n="33" d="100"/>
      </p:scale>
      <p:origin x="0" y="-1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MUGAKUMAR MANOHARAN" userId="de3bc61c48d0866d" providerId="LiveId" clId="{386CBF15-52CB-48D3-9BB4-A74F9A6BCDC9}"/>
    <pc:docChg chg="modSld">
      <pc:chgData name="SHANMUGAKUMAR MANOHARAN" userId="de3bc61c48d0866d" providerId="LiveId" clId="{386CBF15-52CB-48D3-9BB4-A74F9A6BCDC9}" dt="2023-02-10T10:18:05.951" v="0" actId="14100"/>
      <pc:docMkLst>
        <pc:docMk/>
      </pc:docMkLst>
      <pc:sldChg chg="modSp mod">
        <pc:chgData name="SHANMUGAKUMAR MANOHARAN" userId="de3bc61c48d0866d" providerId="LiveId" clId="{386CBF15-52CB-48D3-9BB4-A74F9A6BCDC9}" dt="2023-02-10T10:18:05.951" v="0" actId="14100"/>
        <pc:sldMkLst>
          <pc:docMk/>
          <pc:sldMk cId="3466417110" sldId="2172"/>
        </pc:sldMkLst>
        <pc:picChg chg="mod">
          <ac:chgData name="SHANMUGAKUMAR MANOHARAN" userId="de3bc61c48d0866d" providerId="LiveId" clId="{386CBF15-52CB-48D3-9BB4-A74F9A6BCDC9}" dt="2023-02-10T10:18:05.951" v="0" actId="14100"/>
          <ac:picMkLst>
            <pc:docMk/>
            <pc:sldMk cId="3466417110" sldId="2172"/>
            <ac:picMk id="5" creationId="{4385E761-74C1-47C5-AA9F-966D3829B6F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2/10/2023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Sing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8B3D69-F8A0-AC46-95E9-28C9598D7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C9A73B0-41F0-3E40-BF14-EF98B7C21B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69DE6-F71B-D441-B24C-6419119B82A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A4128D7-098B-8241-92AE-59B6A86892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7D1D9E52-6107-5745-AA3C-C0D5178E14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9E44F99F-797E-744C-A7A6-9DCFEF3F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3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0"/>
            <a:ext cx="8417052" cy="33115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7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582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162050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96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3949839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7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20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98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F8623-17CF-6240-8EE3-A38651F2E3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36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1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77" y="4353665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43575F0-2D79-7E43-8455-55C88625BB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Client/Partner Logo Here</a:t>
            </a:r>
          </a:p>
        </p:txBody>
      </p:sp>
    </p:spTree>
    <p:extLst>
      <p:ext uri="{BB962C8B-B14F-4D97-AF65-F5344CB8AC3E}">
        <p14:creationId xmlns:p14="http://schemas.microsoft.com/office/powerpoint/2010/main" val="361801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Doub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0A58E-F413-134E-B7FA-239403A95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56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CA94C-BBE0-1846-921C-E1AFFD0BB14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2914087-A4EF-E640-A3E0-574DF86EF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441" y="4114800"/>
            <a:ext cx="2509524" cy="9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4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+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9B342-4542-7F44-B4EF-9314EC77E72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/>
            </a:lvl1pPr>
          </a:lstStyle>
          <a:p>
            <a:r>
              <a:rPr lang="en-US" dirty="0"/>
              <a:t>Client/Partner Logo Here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E3CF8DA-271C-CB40-9A53-7C2CBDDD59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237" y="4114800"/>
            <a:ext cx="2509524" cy="90846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02238E-5B2E-B247-94DB-4A3ABA560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3660F06-908D-324A-9D22-12DB921A12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5196DC-63C2-DC4C-9AD0-F8EA668BF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FDEC5-70F3-8242-B371-DE69C53DE33E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497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4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38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3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55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625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, 1 column,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752" y="114300"/>
            <a:ext cx="8392674" cy="857250"/>
          </a:xfrm>
        </p:spPr>
        <p:txBody>
          <a:bodyPr/>
          <a:lstStyle>
            <a:lvl1pPr>
              <a:lnSpc>
                <a:spcPct val="8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text should always match the color theme to the particular deck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 baseline="0"/>
            </a:lvl2pPr>
            <a:lvl4pPr marL="342900" indent="-166688">
              <a:buFont typeface="Calibri" pitchFamily="34" charset="0"/>
              <a:buChar char="─"/>
              <a:defRPr/>
            </a:lvl4pPr>
          </a:lstStyle>
          <a:p>
            <a:r>
              <a:rPr lang="en-US" dirty="0"/>
              <a:t>All second level text should be black 25 point Calibri. </a:t>
            </a:r>
          </a:p>
          <a:p>
            <a:pPr lvl="1"/>
            <a:r>
              <a:rPr lang="en-US" dirty="0"/>
              <a:t>All text from the subhead down should be black with</a:t>
            </a:r>
            <a:br>
              <a:rPr lang="en-US" dirty="0"/>
            </a:br>
            <a:r>
              <a:rPr lang="en-US" dirty="0"/>
              <a:t> the exception of table heads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275321" y="5020389"/>
            <a:ext cx="533400" cy="123111"/>
          </a:xfrm>
        </p:spPr>
        <p:txBody>
          <a:bodyPr/>
          <a:lstStyle>
            <a:lvl1pPr>
              <a:defRPr/>
            </a:lvl1pPr>
          </a:lstStyle>
          <a:p>
            <a:fld id="{5350A51A-D8F8-4115-9BCF-3D754AB8801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9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2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1258A4-09D8-664D-934C-0C07D252D4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A0D648-BD2B-5645-81FD-088044B6FFD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9AFFB6-D22A-3C4E-9092-D2D3A372AC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7EEFB4D-8BD1-7A49-BC27-5F48B29E81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C7676DE8-F28E-344A-8FEC-386AE8A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00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0DC35-22AA-CB4D-B036-9AE68A672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AB9D5-63D5-C845-9EE9-47323B47D8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29CBCB3-DFC4-6A43-9125-F8D01C1DBC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6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Doub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CDCE1-35CA-004E-8A2B-18D80E76E3A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11568" y="572797"/>
            <a:ext cx="0" cy="649228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D00A0B-19B3-AE44-9414-54B79855AA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A573C84-40C4-8C40-AA0B-78E1756B2B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0CE5C8-92DF-234A-BCE9-4D8228A62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BF120-174E-F14D-A8E6-DB694BF08E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28A13C9-C291-9B4A-83A8-715B7AC0F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9653D53-CFCB-F64B-AB0E-8B1239B01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6E1D5D37-263A-134E-A978-EABB8ACB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1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Single + Client Logo_Sing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394311-CCC6-F94F-925A-AA4EE294BA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C58A344-CE77-2840-9D7F-E36E954882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944D65-B84E-A049-98EE-5270F8EEF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3F2592-9A69-2945-909D-AF9293BA588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6DBBC6-5A42-814E-A38D-B5720F6B24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D23382F7-67E9-6D40-8247-B2FB027F3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CD2FB1B5-CBA0-AB44-9892-F8CE09330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90430C-755F-CC48-B69D-C7B5FE5816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2A8B2F9B-A651-3F4E-8B67-3E1B494E2A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0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85" r:id="rId2"/>
    <p:sldLayoutId id="2147484189" r:id="rId3"/>
    <p:sldLayoutId id="2147484190" r:id="rId4"/>
    <p:sldLayoutId id="2147484191" r:id="rId5"/>
    <p:sldLayoutId id="2147484146" r:id="rId6"/>
    <p:sldLayoutId id="2147484144" r:id="rId7"/>
    <p:sldLayoutId id="2147484184" r:id="rId8"/>
    <p:sldLayoutId id="2147484186" r:id="rId9"/>
    <p:sldLayoutId id="2147484119" r:id="rId10"/>
    <p:sldLayoutId id="2147484193" r:id="rId11"/>
    <p:sldLayoutId id="2147484194" r:id="rId12"/>
    <p:sldLayoutId id="2147484195" r:id="rId13"/>
    <p:sldLayoutId id="2147484196" r:id="rId14"/>
    <p:sldLayoutId id="2147484100" r:id="rId15"/>
    <p:sldLayoutId id="2147484126" r:id="rId16"/>
    <p:sldLayoutId id="2147484131" r:id="rId17"/>
    <p:sldLayoutId id="2147484192" r:id="rId18"/>
    <p:sldLayoutId id="2147484200" r:id="rId19"/>
    <p:sldLayoutId id="2147484198" r:id="rId20"/>
    <p:sldLayoutId id="2147484199" r:id="rId21"/>
    <p:sldLayoutId id="2147484128" r:id="rId22"/>
    <p:sldLayoutId id="2147484130" r:id="rId23"/>
    <p:sldLayoutId id="2147484102" r:id="rId24"/>
    <p:sldLayoutId id="2147484113" r:id="rId25"/>
    <p:sldLayoutId id="2147484110" r:id="rId26"/>
    <p:sldLayoutId id="2147484201" r:id="rId27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0" userDrawn="1">
          <p15:clr>
            <a:srgbClr val="F26B43"/>
          </p15:clr>
        </p15:guide>
        <p15:guide id="3" pos="5520" userDrawn="1">
          <p15:clr>
            <a:srgbClr val="F26B43"/>
          </p15:clr>
        </p15:guide>
        <p15:guide id="4" orient="horz" pos="2988" userDrawn="1">
          <p15:clr>
            <a:srgbClr val="F26B43"/>
          </p15:clr>
        </p15:guide>
        <p15:guide id="5" orient="horz" pos="5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622AB-8D3D-4D4C-9B89-0018046A55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3EC94-1616-4138-AAAB-707AD75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-1"/>
            <a:ext cx="9141619" cy="50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9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59349-3F0C-475B-969F-A6159BEDE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EBB16-1CAC-4280-83EE-C90FE1CE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22F09-02E4-4D98-8F59-7C0F9A9475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B973A-549B-4D07-9FF4-B29277FB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50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4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86B0B-5166-41AC-B627-0174871EAC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A8611-D448-46A4-96CB-EEFBAFCC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9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5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7A438-F1A6-4075-8506-0B0F62E5F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61052-B2CD-4952-ADCC-3E72A1A4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9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9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3124B-6E07-4600-BC2B-5DC73BFEFE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DF702-32AA-4308-AB38-15F2A1F79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01852"/>
            <a:ext cx="9141619" cy="48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9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7B6BE-260A-4C0F-BB1B-DFCF6D6D94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A836B-E509-4612-9CF2-F0C5BFA8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54322"/>
            <a:ext cx="9141619" cy="49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E165F-EAC6-44B0-8AAD-22376030E0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CD79E-3EEC-49C6-8CC3-71DB8F06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2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A50EA-34C4-4119-8FF6-5BF4D24F16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C1B21-D09B-4734-A9F3-C66E44A0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54322"/>
            <a:ext cx="9141619" cy="49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8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436DF-A503-4566-A460-916B93F206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43734-C61C-4A03-AE55-1F8FBAC7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95062"/>
            <a:ext cx="9141619" cy="490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1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AA048-6B3C-4CB8-BFBB-2BBEE65E6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A82C8-94DA-4EDA-8C3B-8ACC650C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50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6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8D33D-B3D5-4F9A-B2A3-184C5DFD10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6CA4B-CFA5-4895-9073-E10D11BB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AE0F3-50DD-44E9-BDD9-B00C9D568B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37C7B-6C9D-4A2F-8794-2F4C3116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08642"/>
            <a:ext cx="9091943" cy="48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Docker Swarm vs Kubernetes - Kubernetes Tutorial -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1" y="517016"/>
            <a:ext cx="8514706" cy="46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4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BDB77-6679-4031-932D-5E345FDB1E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530C9-88F0-4683-AFC6-DFD6E040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5A207-3581-45EA-85D4-3F76BBF810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483B7-842A-427A-BCA5-CE156F5E8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141619" cy="496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9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E3E8C-AC99-4CA1-940B-398811AD6F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5506E-16D9-46EA-90AF-E3E11D41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54321"/>
            <a:ext cx="9141619" cy="49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0D6B93-CE79-4088-9EA6-938915E2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AKS to provision the PaaS for Aetna </a:t>
            </a:r>
            <a:br>
              <a:rPr lang="en-US" dirty="0">
                <a:latin typeface="+mn-lt"/>
              </a:rPr>
            </a:br>
            <a:r>
              <a:rPr lang="en-US" sz="1800" dirty="0">
                <a:solidFill>
                  <a:schemeClr val="accent4"/>
                </a:solidFill>
                <a:ea typeface="+mn-ea"/>
              </a:rPr>
              <a:t>Case study- 1</a:t>
            </a:r>
            <a:endParaRPr lang="en-US" sz="1200" dirty="0">
              <a:solidFill>
                <a:schemeClr val="accent4"/>
              </a:solidFill>
              <a:ea typeface="+mn-e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77C3-D8B4-4C79-BBE4-056C91CEF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57B3A7-36BF-4F0B-90BE-9534ADFC8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EF571-C9B4-4D92-A7F7-315B894862A8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33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574" y="1300732"/>
            <a:ext cx="9144000" cy="27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30962" y="1218529"/>
            <a:ext cx="8763657" cy="3842596"/>
            <a:chOff x="130962" y="1582214"/>
            <a:chExt cx="8763657" cy="3842596"/>
          </a:xfrm>
        </p:grpSpPr>
        <p:sp>
          <p:nvSpPr>
            <p:cNvPr id="73" name="Rectangle 72"/>
            <p:cNvSpPr/>
            <p:nvPr/>
          </p:nvSpPr>
          <p:spPr>
            <a:xfrm>
              <a:off x="334003" y="2032598"/>
              <a:ext cx="2405744" cy="176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Security of the artifacts 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Classical driven Command Line Methodologies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Managing the Clusters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 the servers and managing the proper Kubernetes versions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integrated with LDAP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Less Job Streamline features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839477" y="1977712"/>
              <a:ext cx="2908499" cy="3447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Identity and </a:t>
              </a:r>
              <a:r>
                <a:rPr lang="en-GB" sz="105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security management</a:t>
              </a:r>
              <a:endParaRPr lang="en-GB" sz="105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Integrated logging and monitoring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Cluster node and pod scaling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Reduce </a:t>
              </a:r>
              <a:r>
                <a:rPr lang="en-GB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 node upgrades and Managements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Graphics Processing Unit GPU enabled nodes 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Supports both static and dynamic storage volumes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Ingress with HTTP application routing support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Docker image support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container registry support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Automatically create Azure resources, such as an AKS cluster</a:t>
              </a:r>
              <a:endParaRPr lang="en-GB" sz="105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endParaRPr lang="en-US" sz="105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756357" y="1979173"/>
              <a:ext cx="3138262" cy="320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solidFill>
                    <a:srgbClr val="141414"/>
                  </a:solidFill>
                  <a:cs typeface="Calibri" panose="020F0502020204030204" pitchFamily="34" charset="0"/>
                </a:rPr>
                <a:t>Self healing and seamless auto upgrades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solidFill>
                    <a:srgbClr val="141414"/>
                  </a:solidFill>
                  <a:cs typeface="Calibri" panose="020F0502020204030204" pitchFamily="34" charset="0"/>
                </a:rPr>
                <a:t>Built-in notification setup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solidFill>
                    <a:srgbClr val="141414"/>
                  </a:solidFill>
                  <a:cs typeface="Calibri" panose="020F0502020204030204" pitchFamily="34" charset="0"/>
                </a:rPr>
                <a:t>Role based access control and integrated with LDAP and token based authentication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Reduction in licensing cost - PAYG Model, we needs to pay for Node VM only Master will be managed by Azure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 availability and security 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Easily Integrated with All DevSecOps CI and CD Pipeline.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Continuous deployment / testing / rapid deployment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Automation / infra optimization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CI efficiency ,isolation and security</a:t>
              </a:r>
            </a:p>
            <a:p>
              <a:pPr marL="171446" indent="-171446" defTabSz="457166">
                <a:spcAft>
                  <a:spcPts val="60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Increase Multi-Cloud Platforms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334003" y="1655223"/>
              <a:ext cx="8175238" cy="297518"/>
              <a:chOff x="417904" y="1544807"/>
              <a:chExt cx="10900317" cy="39668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4586988" y="1544808"/>
                <a:ext cx="2343151" cy="396687"/>
              </a:xfrm>
              <a:prstGeom prst="rect">
                <a:avLst/>
              </a:prstGeom>
            </p:spPr>
            <p:txBody>
              <a:bodyPr wrap="square" lIns="0" anchor="ctr">
                <a:noAutofit/>
              </a:bodyPr>
              <a:lstStyle/>
              <a:p>
                <a:pPr marL="0" marR="0" lvl="0" indent="0" algn="l" defTabSz="457166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3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Arial"/>
                  </a:rPr>
                  <a:t>Our Solution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782285" y="1544807"/>
                <a:ext cx="2535936" cy="39668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166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3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Arial"/>
                  </a:rPr>
                  <a:t>Outcomes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17904" y="1544807"/>
                <a:ext cx="2931916" cy="39668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457166" rtl="0" eaLnBrk="1" fontAlgn="auto" latinLnBrk="0" hangingPunct="1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3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Arial"/>
                  </a:rPr>
                  <a:t>Business Opportunity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6F80C18-7A8A-C348-B83B-531E0050B1BB}"/>
                </a:ext>
              </a:extLst>
            </p:cNvPr>
            <p:cNvGrpSpPr/>
            <p:nvPr/>
          </p:nvGrpSpPr>
          <p:grpSpPr>
            <a:xfrm>
              <a:off x="2793801" y="1991217"/>
              <a:ext cx="2962555" cy="3108960"/>
              <a:chOff x="2773227" y="1819379"/>
              <a:chExt cx="2747209" cy="2999166"/>
            </a:xfrm>
          </p:grpSpPr>
          <p:cxnSp>
            <p:nvCxnSpPr>
              <p:cNvPr id="82" name="Straight Connector 81"/>
              <p:cNvCxnSpPr>
                <a:cxnSpLocks/>
              </p:cNvCxnSpPr>
              <p:nvPr/>
            </p:nvCxnSpPr>
            <p:spPr>
              <a:xfrm>
                <a:off x="2773227" y="1819379"/>
                <a:ext cx="0" cy="299916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1EC52D8-796A-5941-8CA8-C9869BEFC0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0436" y="1819379"/>
                <a:ext cx="0" cy="299916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130962" y="1625528"/>
              <a:ext cx="356902" cy="356901"/>
              <a:chOff x="1413995" y="1651621"/>
              <a:chExt cx="704738" cy="704736"/>
            </a:xfrm>
            <a:solidFill>
              <a:srgbClr val="0A0C40"/>
            </a:solidFill>
          </p:grpSpPr>
          <p:sp>
            <p:nvSpPr>
              <p:cNvPr id="85" name="Oval 84"/>
              <p:cNvSpPr/>
              <p:nvPr/>
            </p:nvSpPr>
            <p:spPr>
              <a:xfrm>
                <a:off x="1413995" y="1651621"/>
                <a:ext cx="704738" cy="7047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8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86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  <a:sym typeface="Arial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45794" y="1710737"/>
                <a:ext cx="618634" cy="618632"/>
              </a:xfrm>
              <a:prstGeom prst="rect">
                <a:avLst/>
              </a:prstGeom>
              <a:noFill/>
            </p:spPr>
          </p:pic>
        </p:grpSp>
        <p:grpSp>
          <p:nvGrpSpPr>
            <p:cNvPr id="87" name="Group 86"/>
            <p:cNvGrpSpPr/>
            <p:nvPr/>
          </p:nvGrpSpPr>
          <p:grpSpPr>
            <a:xfrm>
              <a:off x="6207073" y="1582214"/>
              <a:ext cx="400216" cy="400215"/>
              <a:chOff x="7106068" y="1502433"/>
              <a:chExt cx="819045" cy="819043"/>
            </a:xfrm>
          </p:grpSpPr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7106068" y="1564974"/>
                <a:ext cx="731520" cy="731520"/>
              </a:xfrm>
              <a:prstGeom prst="flowChartConnector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8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86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  <a:sym typeface="Arial"/>
                </a:endParaRP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06068" y="1502433"/>
                <a:ext cx="819045" cy="819043"/>
              </a:xfrm>
              <a:prstGeom prst="flowChartConnector">
                <a:avLst/>
              </a:prstGeom>
              <a:solidFill>
                <a:srgbClr val="328DFF"/>
              </a:solidFill>
            </p:spPr>
          </p:pic>
        </p:grpSp>
        <p:grpSp>
          <p:nvGrpSpPr>
            <p:cNvPr id="90" name="Group 89"/>
            <p:cNvGrpSpPr/>
            <p:nvPr/>
          </p:nvGrpSpPr>
          <p:grpSpPr>
            <a:xfrm>
              <a:off x="2973298" y="1611860"/>
              <a:ext cx="356902" cy="356901"/>
              <a:chOff x="4182674" y="1612868"/>
              <a:chExt cx="731520" cy="731518"/>
            </a:xfrm>
          </p:grpSpPr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4182674" y="1612868"/>
                <a:ext cx="731520" cy="7315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8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86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  <a:sym typeface="Arial"/>
                </a:endParaRP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5317" y="1640882"/>
                <a:ext cx="633057" cy="633057"/>
              </a:xfrm>
              <a:prstGeom prst="rect">
                <a:avLst/>
              </a:prstGeom>
            </p:spPr>
          </p:pic>
        </p:grpSp>
        <p:sp>
          <p:nvSpPr>
            <p:cNvPr id="97" name="TextBox 96"/>
            <p:cNvSpPr txBox="1"/>
            <p:nvPr/>
          </p:nvSpPr>
          <p:spPr>
            <a:xfrm>
              <a:off x="397742" y="3857514"/>
              <a:ext cx="842079" cy="18896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166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SERVICES 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99400" y="4142151"/>
              <a:ext cx="2087612" cy="48474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Smart Environments ; Lifecycle Analytics and Reporting ; Delivery Pipeline  ; Release Automation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97742" y="1024853"/>
            <a:ext cx="8219718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050" dirty="0">
                <a:solidFill>
                  <a:schemeClr val="tx2"/>
                </a:solidFill>
              </a:rPr>
              <a:t>A Leading HealthCare Insurance Aetna International implemented the AKS , cloud solution Azure to provision the PaaS.</a:t>
            </a:r>
            <a:endParaRPr kumimoji="0" lang="en-US" sz="1050" b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4305" y="4695411"/>
            <a:ext cx="1696177" cy="28143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7325488" y="4734303"/>
            <a:ext cx="1696177" cy="28143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362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AETNA Container Enablement Framework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Cognizant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24812" y="2589014"/>
            <a:ext cx="3094378" cy="2145575"/>
            <a:chOff x="3974883" y="2265058"/>
            <a:chExt cx="4125837" cy="2860766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 rot="1347021">
              <a:off x="5248850" y="2265058"/>
              <a:ext cx="1293648" cy="1281915"/>
            </a:xfrm>
            <a:custGeom>
              <a:avLst/>
              <a:gdLst>
                <a:gd name="T0" fmla="*/ 871 w 871"/>
                <a:gd name="T1" fmla="*/ 0 h 863"/>
                <a:gd name="T2" fmla="*/ 0 w 871"/>
                <a:gd name="T3" fmla="*/ 365 h 863"/>
                <a:gd name="T4" fmla="*/ 498 w 871"/>
                <a:gd name="T5" fmla="*/ 863 h 863"/>
                <a:gd name="T6" fmla="*/ 871 w 871"/>
                <a:gd name="T7" fmla="*/ 707 h 863"/>
                <a:gd name="T8" fmla="*/ 871 w 871"/>
                <a:gd name="T9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863">
                  <a:moveTo>
                    <a:pt x="871" y="0"/>
                  </a:moveTo>
                  <a:cubicBezTo>
                    <a:pt x="532" y="6"/>
                    <a:pt x="225" y="144"/>
                    <a:pt x="0" y="365"/>
                  </a:cubicBezTo>
                  <a:cubicBezTo>
                    <a:pt x="498" y="863"/>
                    <a:pt x="498" y="863"/>
                    <a:pt x="498" y="863"/>
                  </a:cubicBezTo>
                  <a:cubicBezTo>
                    <a:pt x="871" y="707"/>
                    <a:pt x="871" y="707"/>
                    <a:pt x="871" y="707"/>
                  </a:cubicBezTo>
                  <a:lnTo>
                    <a:pt x="871" y="0"/>
                  </a:lnTo>
                  <a:close/>
                </a:path>
              </a:pathLst>
            </a:custGeom>
            <a:solidFill>
              <a:srgbClr val="0033A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78">
                <a:defRPr/>
              </a:pPr>
              <a:endParaRPr lang="en-US" sz="20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rot="1347021">
              <a:off x="6510821" y="2786805"/>
              <a:ext cx="1295116" cy="1281915"/>
            </a:xfrm>
            <a:custGeom>
              <a:avLst/>
              <a:gdLst>
                <a:gd name="T0" fmla="*/ 872 w 872"/>
                <a:gd name="T1" fmla="*/ 365 h 863"/>
                <a:gd name="T2" fmla="*/ 0 w 872"/>
                <a:gd name="T3" fmla="*/ 0 h 863"/>
                <a:gd name="T4" fmla="*/ 0 w 872"/>
                <a:gd name="T5" fmla="*/ 709 h 863"/>
                <a:gd name="T6" fmla="*/ 374 w 872"/>
                <a:gd name="T7" fmla="*/ 863 h 863"/>
                <a:gd name="T8" fmla="*/ 872 w 872"/>
                <a:gd name="T9" fmla="*/ 365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2" h="863">
                  <a:moveTo>
                    <a:pt x="872" y="365"/>
                  </a:moveTo>
                  <a:cubicBezTo>
                    <a:pt x="646" y="144"/>
                    <a:pt x="339" y="6"/>
                    <a:pt x="0" y="0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374" y="863"/>
                    <a:pt x="374" y="863"/>
                    <a:pt x="374" y="863"/>
                  </a:cubicBezTo>
                  <a:lnTo>
                    <a:pt x="872" y="36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78">
                <a:defRPr/>
              </a:pPr>
              <a:endParaRPr lang="en-US" sz="20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1347021">
              <a:off x="6837873" y="3565047"/>
              <a:ext cx="1262847" cy="1293648"/>
            </a:xfrm>
            <a:custGeom>
              <a:avLst/>
              <a:gdLst>
                <a:gd name="T0" fmla="*/ 850 w 850"/>
                <a:gd name="T1" fmla="*/ 871 h 871"/>
                <a:gd name="T2" fmla="*/ 499 w 850"/>
                <a:gd name="T3" fmla="*/ 0 h 871"/>
                <a:gd name="T4" fmla="*/ 0 w 850"/>
                <a:gd name="T5" fmla="*/ 499 h 871"/>
                <a:gd name="T6" fmla="*/ 155 w 850"/>
                <a:gd name="T7" fmla="*/ 871 h 871"/>
                <a:gd name="T8" fmla="*/ 850 w 850"/>
                <a:gd name="T9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0" h="871">
                  <a:moveTo>
                    <a:pt x="850" y="871"/>
                  </a:moveTo>
                  <a:cubicBezTo>
                    <a:pt x="848" y="534"/>
                    <a:pt x="715" y="227"/>
                    <a:pt x="499" y="0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155" y="871"/>
                    <a:pt x="155" y="871"/>
                    <a:pt x="155" y="871"/>
                  </a:cubicBezTo>
                  <a:lnTo>
                    <a:pt x="850" y="871"/>
                  </a:lnTo>
                  <a:close/>
                </a:path>
              </a:pathLst>
            </a:custGeom>
            <a:solidFill>
              <a:srgbClr val="0033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2000" dirty="0">
                <a:solidFill>
                  <a:srgbClr val="50B3C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 rot="1347021">
              <a:off x="4492877" y="2587653"/>
              <a:ext cx="1261380" cy="1293648"/>
            </a:xfrm>
            <a:custGeom>
              <a:avLst/>
              <a:gdLst>
                <a:gd name="T0" fmla="*/ 696 w 849"/>
                <a:gd name="T1" fmla="*/ 871 h 871"/>
                <a:gd name="T2" fmla="*/ 849 w 849"/>
                <a:gd name="T3" fmla="*/ 498 h 871"/>
                <a:gd name="T4" fmla="*/ 351 w 849"/>
                <a:gd name="T5" fmla="*/ 0 h 871"/>
                <a:gd name="T6" fmla="*/ 0 w 849"/>
                <a:gd name="T7" fmla="*/ 871 h 871"/>
                <a:gd name="T8" fmla="*/ 696 w 849"/>
                <a:gd name="T9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9" h="871">
                  <a:moveTo>
                    <a:pt x="696" y="871"/>
                  </a:moveTo>
                  <a:cubicBezTo>
                    <a:pt x="849" y="498"/>
                    <a:pt x="849" y="498"/>
                    <a:pt x="849" y="498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135" y="227"/>
                    <a:pt x="2" y="534"/>
                    <a:pt x="0" y="871"/>
                  </a:cubicBezTo>
                  <a:lnTo>
                    <a:pt x="696" y="8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2000" dirty="0">
                <a:solidFill>
                  <a:srgbClr val="50B3C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rot="1347021">
              <a:off x="3974883" y="3851243"/>
              <a:ext cx="1265780" cy="1274581"/>
            </a:xfrm>
            <a:custGeom>
              <a:avLst/>
              <a:gdLst>
                <a:gd name="T0" fmla="*/ 697 w 852"/>
                <a:gd name="T1" fmla="*/ 0 h 858"/>
                <a:gd name="T2" fmla="*/ 0 w 852"/>
                <a:gd name="T3" fmla="*/ 0 h 858"/>
                <a:gd name="T4" fmla="*/ 365 w 852"/>
                <a:gd name="T5" fmla="*/ 858 h 858"/>
                <a:gd name="T6" fmla="*/ 852 w 852"/>
                <a:gd name="T7" fmla="*/ 371 h 858"/>
                <a:gd name="T8" fmla="*/ 697 w 852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858">
                  <a:moveTo>
                    <a:pt x="6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334"/>
                    <a:pt x="147" y="635"/>
                    <a:pt x="365" y="858"/>
                  </a:cubicBezTo>
                  <a:cubicBezTo>
                    <a:pt x="852" y="371"/>
                    <a:pt x="852" y="371"/>
                    <a:pt x="852" y="371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0033A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78">
                <a:defRPr/>
              </a:pPr>
              <a:endParaRPr lang="en-US" sz="20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88621" y="4352192"/>
            <a:ext cx="8366760" cy="326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88620" y="3357505"/>
            <a:ext cx="1753637" cy="676214"/>
          </a:xfrm>
          <a:prstGeom prst="rect">
            <a:avLst/>
          </a:prstGeom>
        </p:spPr>
        <p:txBody>
          <a:bodyPr vert="horz" lIns="0" tIns="34290" rIns="68580" bIns="3429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800" dirty="0">
                <a:solidFill>
                  <a:schemeClr val="tx2"/>
                </a:solidFill>
              </a:rPr>
              <a:t>Containerization feasibility Analysis with Application Categorization &amp; Grouping resulting in a Target architecture</a:t>
            </a:r>
          </a:p>
          <a:p>
            <a:pPr defTabSz="457189">
              <a:defRPr/>
            </a:pPr>
            <a:endParaRPr lang="en-US" sz="75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8620" y="4001698"/>
            <a:ext cx="1713128" cy="632303"/>
            <a:chOff x="771819" y="5097734"/>
            <a:chExt cx="1890741" cy="1089952"/>
          </a:xfrm>
          <a:solidFill>
            <a:schemeClr val="bg1">
              <a:lumMod val="95000"/>
            </a:schemeClr>
          </a:solidFill>
        </p:grpSpPr>
        <p:sp>
          <p:nvSpPr>
            <p:cNvPr id="15" name="TextBox 14"/>
            <p:cNvSpPr txBox="1"/>
            <p:nvPr/>
          </p:nvSpPr>
          <p:spPr>
            <a:xfrm>
              <a:off x="771819" y="5097734"/>
              <a:ext cx="1890740" cy="371378"/>
            </a:xfrm>
            <a:prstGeom prst="rect">
              <a:avLst/>
            </a:prstGeom>
            <a:grp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tx2"/>
                  </a:solidFill>
                  <a:latin typeface="+mj-lt"/>
                </a:defRPr>
              </a:lvl1pPr>
            </a:lstStyle>
            <a:p>
              <a:pPr lvl="0" algn="l" defTabSz="457189">
                <a:defRPr/>
              </a:pPr>
              <a:r>
                <a:rPr lang="en-GB" sz="800" b="0" dirty="0">
                  <a:latin typeface="+mn-lt"/>
                  <a:cs typeface="Arial"/>
                </a:rPr>
                <a:t>Detailed inventory</a:t>
              </a:r>
              <a:endParaRPr lang="en-US" sz="800" dirty="0">
                <a:latin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2145" y="5464250"/>
              <a:ext cx="1890415" cy="371378"/>
            </a:xfrm>
            <a:prstGeom prst="rect">
              <a:avLst/>
            </a:prstGeom>
            <a:grp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lvl="0" algn="ctr" defTabSz="457189">
                <a:defRPr sz="900" b="0">
                  <a:solidFill>
                    <a:srgbClr val="242424"/>
                  </a:solidFill>
                  <a:latin typeface="Calibri" panose="020F0502020204030204" pitchFamily="34" charset="0"/>
                  <a:cs typeface="Arial"/>
                </a:defRPr>
              </a:lvl1pPr>
            </a:lstStyle>
            <a:p>
              <a:pPr algn="l"/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Feasibility report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025" y="5816308"/>
              <a:ext cx="1883533" cy="371378"/>
            </a:xfrm>
            <a:prstGeom prst="rect">
              <a:avLst/>
            </a:prstGeom>
            <a:grp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lvl="0" algn="ctr" defTabSz="457189">
                <a:defRPr sz="900" b="0">
                  <a:solidFill>
                    <a:srgbClr val="242424"/>
                  </a:solidFill>
                  <a:latin typeface="Calibri" panose="020F0502020204030204" pitchFamily="34" charset="0"/>
                  <a:cs typeface="Arial"/>
                </a:defRPr>
              </a:lvl1pPr>
            </a:lstStyle>
            <a:p>
              <a:pPr algn="l"/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Image hardening list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05027" y="3849095"/>
            <a:ext cx="510717" cy="21358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457178">
              <a:defRPr/>
            </a:pPr>
            <a:r>
              <a:rPr lang="en-US" sz="788" b="1" kern="0" dirty="0">
                <a:solidFill>
                  <a:schemeClr val="accent4"/>
                </a:solidFill>
              </a:rPr>
              <a:t>OUTPUT</a:t>
            </a:r>
            <a:endParaRPr lang="en-US" sz="825" b="1" kern="0" dirty="0">
              <a:solidFill>
                <a:schemeClr val="accent4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001251" y="3404265"/>
            <a:ext cx="1713127" cy="676214"/>
          </a:xfrm>
          <a:prstGeom prst="rect">
            <a:avLst/>
          </a:prstGeom>
        </p:spPr>
        <p:txBody>
          <a:bodyPr vert="horz" lIns="0" tIns="34290" rIns="68580" bIns="3429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2"/>
                </a:solidFill>
              </a:rPr>
              <a:t>Set up and run Service Operations- Monitoring; Orchestration &amp; Automation with Policy-driven workload portability</a:t>
            </a:r>
            <a:endParaRPr lang="en-GB" sz="8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72952" y="4132378"/>
            <a:ext cx="17131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tx2"/>
                </a:solidFill>
                <a:latin typeface="+mj-lt"/>
              </a:defRPr>
            </a:lvl1pPr>
          </a:lstStyle>
          <a:p>
            <a:pPr lvl="0" algn="l" defTabSz="457189">
              <a:defRPr/>
            </a:pPr>
            <a:r>
              <a:rPr lang="en-GB" sz="800" b="0" dirty="0">
                <a:latin typeface="+mn-lt"/>
                <a:cs typeface="Arial"/>
              </a:rPr>
              <a:t>Secure &amp; Compliant Container Operation - Steady State</a:t>
            </a:r>
            <a:endParaRPr lang="en-US" sz="800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01251" y="3905271"/>
            <a:ext cx="510717" cy="21358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457178">
              <a:defRPr/>
            </a:pPr>
            <a:r>
              <a:rPr lang="en-US" sz="788" b="1" kern="0" dirty="0">
                <a:solidFill>
                  <a:schemeClr val="accent4"/>
                </a:solidFill>
              </a:rPr>
              <a:t>OUTPUT</a:t>
            </a:r>
            <a:endParaRPr lang="en-US" sz="825" b="1" kern="0" dirty="0">
              <a:solidFill>
                <a:schemeClr val="accent4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978090" y="1545671"/>
            <a:ext cx="1886101" cy="676214"/>
          </a:xfrm>
          <a:prstGeom prst="rect">
            <a:avLst/>
          </a:prstGeom>
        </p:spPr>
        <p:txBody>
          <a:bodyPr vert="horz" lIns="0" tIns="34290" rIns="68580" bIns="3429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2"/>
                </a:solidFill>
              </a:rPr>
              <a:t>Launch a pilot project with defined timelines, building application images and deploying &amp; testing the apps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78090" y="2197084"/>
            <a:ext cx="1714940" cy="640431"/>
            <a:chOff x="771818" y="5094419"/>
            <a:chExt cx="1892741" cy="1103962"/>
          </a:xfrm>
          <a:solidFill>
            <a:schemeClr val="bg1">
              <a:lumMod val="95000"/>
            </a:schemeClr>
          </a:solidFill>
        </p:grpSpPr>
        <p:sp>
          <p:nvSpPr>
            <p:cNvPr id="25" name="TextBox 24"/>
            <p:cNvSpPr txBox="1"/>
            <p:nvPr/>
          </p:nvSpPr>
          <p:spPr>
            <a:xfrm>
              <a:off x="771818" y="5094419"/>
              <a:ext cx="1890740" cy="378009"/>
            </a:xfrm>
            <a:prstGeom prst="rect">
              <a:avLst/>
            </a:prstGeom>
            <a:grp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tx2"/>
                  </a:solidFill>
                  <a:latin typeface="+mj-lt"/>
                </a:defRPr>
              </a:lvl1pPr>
            </a:lstStyle>
            <a:p>
              <a:pPr algn="l" defTabSz="457178">
                <a:defRPr/>
              </a:pPr>
              <a:r>
                <a:rPr lang="en-GB" sz="825" b="0" kern="0" dirty="0">
                  <a:latin typeface="Arial" panose="020B0604020202020204" pitchFamily="34" charset="0"/>
                  <a:cs typeface="Arial" panose="020B0604020202020204" pitchFamily="34" charset="0"/>
                </a:rPr>
                <a:t>Pilot Analysis Report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2144" y="5460934"/>
              <a:ext cx="1890414" cy="378009"/>
            </a:xfrm>
            <a:prstGeom prst="rect">
              <a:avLst/>
            </a:prstGeom>
            <a:grp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lvl="0" algn="ctr" defTabSz="457189">
                <a:defRPr sz="900" b="0">
                  <a:solidFill>
                    <a:srgbClr val="242424"/>
                  </a:solidFill>
                  <a:latin typeface="Calibri" panose="020F0502020204030204" pitchFamily="34" charset="0"/>
                  <a:cs typeface="Arial"/>
                </a:defRPr>
              </a:lvl1pPr>
            </a:lstStyle>
            <a:p>
              <a:pPr algn="l" defTabSz="457178">
                <a:defRPr/>
              </a:pPr>
              <a:r>
                <a:rPr lang="en-US" sz="825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Lessons Learnt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1026" y="5820372"/>
              <a:ext cx="1883533" cy="378009"/>
            </a:xfrm>
            <a:prstGeom prst="rect">
              <a:avLst/>
            </a:prstGeom>
            <a:grp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lvl="0" algn="ctr" defTabSz="457189">
                <a:defRPr sz="900" b="0">
                  <a:solidFill>
                    <a:srgbClr val="242424"/>
                  </a:solidFill>
                  <a:latin typeface="Calibri" panose="020F0502020204030204" pitchFamily="34" charset="0"/>
                  <a:cs typeface="Arial"/>
                </a:defRPr>
              </a:lvl1pPr>
            </a:lstStyle>
            <a:p>
              <a:pPr algn="l" defTabSz="457178">
                <a:defRPr/>
              </a:pPr>
              <a:r>
                <a:rPr lang="en-US" sz="825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 Document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980948" y="2012707"/>
            <a:ext cx="510717" cy="21358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457178">
              <a:defRPr/>
            </a:pPr>
            <a:r>
              <a:rPr lang="en-US" sz="788" b="1" kern="0" dirty="0">
                <a:solidFill>
                  <a:schemeClr val="accent4"/>
                </a:solidFill>
              </a:rPr>
              <a:t>OUTPUT</a:t>
            </a:r>
            <a:endParaRPr lang="en-US" sz="825" b="1" kern="0" dirty="0">
              <a:solidFill>
                <a:schemeClr val="accent4"/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6459378" y="1573103"/>
            <a:ext cx="1713127" cy="676214"/>
          </a:xfrm>
          <a:prstGeom prst="rect">
            <a:avLst/>
          </a:prstGeom>
        </p:spPr>
        <p:txBody>
          <a:bodyPr vert="horz" lIns="0" tIns="34290" rIns="68580" bIns="3429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schemeClr val="tx2"/>
                </a:solidFill>
              </a:rPr>
              <a:t>Factory Based Containerization of workload in well-defined waves &amp; groups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62235" y="2012707"/>
            <a:ext cx="510717" cy="21358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457178">
              <a:defRPr/>
            </a:pPr>
            <a:r>
              <a:rPr lang="en-US" sz="788" b="1" kern="0" dirty="0">
                <a:solidFill>
                  <a:schemeClr val="accent4"/>
                </a:solidFill>
              </a:rPr>
              <a:t>OUTPUT</a:t>
            </a:r>
            <a:endParaRPr lang="en-US" sz="825" b="1" kern="0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57565" y="2293963"/>
            <a:ext cx="1713127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tx2"/>
                </a:solidFill>
                <a:latin typeface="+mj-lt"/>
              </a:defRPr>
            </a:lvl1pPr>
          </a:lstStyle>
          <a:p>
            <a:pPr lvl="0" algn="l" defTabSz="457189">
              <a:defRPr/>
            </a:pPr>
            <a:r>
              <a:rPr lang="en-GB" sz="800" b="0" dirty="0">
                <a:latin typeface="+mn-lt"/>
                <a:cs typeface="Arial"/>
              </a:rPr>
              <a:t>Application HLD, LLD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56658" y="2501753"/>
            <a:ext cx="1714940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lvl="0" algn="ctr" defTabSz="457189">
              <a:defRPr sz="900" b="0">
                <a:solidFill>
                  <a:srgbClr val="242424"/>
                </a:solidFill>
                <a:latin typeface="Calibri" panose="020F0502020204030204" pitchFamily="34" charset="0"/>
                <a:cs typeface="Arial"/>
              </a:defRPr>
            </a:lvl1pPr>
          </a:lstStyle>
          <a:p>
            <a:pPr algn="l"/>
            <a:r>
              <a:rPr lang="en-US" sz="800" dirty="0">
                <a:solidFill>
                  <a:schemeClr val="tx2"/>
                </a:solidFill>
                <a:latin typeface="+mn-lt"/>
              </a:rPr>
              <a:t>Containerization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884415" y="911058"/>
            <a:ext cx="1714774" cy="676214"/>
          </a:xfrm>
          <a:prstGeom prst="rect">
            <a:avLst/>
          </a:prstGeom>
        </p:spPr>
        <p:txBody>
          <a:bodyPr vert="horz" lIns="0" tIns="34290" rIns="68580" bIns="3429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2"/>
                </a:solidFill>
              </a:rPr>
              <a:t>Installation &amp; configuration of the target Container Infra architecture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890733" y="1318261"/>
            <a:ext cx="510717" cy="21358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457178">
              <a:defRPr/>
            </a:pPr>
            <a:r>
              <a:rPr lang="en-US" sz="788" b="1" kern="0" dirty="0">
                <a:solidFill>
                  <a:schemeClr val="accent4"/>
                </a:solidFill>
              </a:rPr>
              <a:t>OUTPUT</a:t>
            </a:r>
            <a:endParaRPr lang="en-US" sz="825" b="1" kern="0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86062" y="1599518"/>
            <a:ext cx="1713127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tx2"/>
                </a:solidFill>
                <a:latin typeface="+mj-lt"/>
              </a:defRPr>
            </a:lvl1pPr>
          </a:lstStyle>
          <a:p>
            <a:pPr lvl="0" algn="l" defTabSz="457189">
              <a:defRPr/>
            </a:pPr>
            <a:r>
              <a:rPr lang="en-GB" sz="800" b="0" dirty="0">
                <a:latin typeface="+mn-lt"/>
                <a:cs typeface="Arial"/>
              </a:rPr>
              <a:t>Infra &amp; App Image Hierarchy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85540" y="1780852"/>
            <a:ext cx="1714940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lvl="0" algn="ctr" defTabSz="457189">
              <a:defRPr sz="900" b="0">
                <a:solidFill>
                  <a:srgbClr val="242424"/>
                </a:solidFill>
                <a:latin typeface="Calibri" panose="020F0502020204030204" pitchFamily="34" charset="0"/>
                <a:cs typeface="Arial"/>
              </a:defRPr>
            </a:lvl1pPr>
          </a:lstStyle>
          <a:p>
            <a:pPr algn="l"/>
            <a:r>
              <a:rPr lang="en-US" sz="800" dirty="0">
                <a:solidFill>
                  <a:schemeClr val="tx2"/>
                </a:solidFill>
                <a:latin typeface="+mn-lt"/>
              </a:rPr>
              <a:t>Container Arch. Setup 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572000" y="2235185"/>
            <a:ext cx="0" cy="451905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tailEnd type="oval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5598357" y="2569920"/>
            <a:ext cx="672917" cy="525220"/>
            <a:chOff x="7464476" y="3426559"/>
            <a:chExt cx="897222" cy="700293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7757959" y="3431129"/>
              <a:ext cx="603739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tailEnd type="oval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>
            <a:xfrm flipH="1">
              <a:off x="7464476" y="3426559"/>
              <a:ext cx="293666" cy="7002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H="1">
            <a:off x="2864191" y="2569920"/>
            <a:ext cx="672917" cy="525220"/>
            <a:chOff x="7464476" y="3426559"/>
            <a:chExt cx="897222" cy="700293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7757959" y="3431129"/>
              <a:ext cx="603739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tailEnd type="oval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>
            <a:xfrm flipH="1">
              <a:off x="7464476" y="3426559"/>
              <a:ext cx="293666" cy="7002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6044871" y="4090796"/>
            <a:ext cx="59397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tailEnd type="oval"/>
          </a:ln>
          <a:effectLst/>
        </p:spPr>
      </p:cxnSp>
      <p:cxnSp>
        <p:nvCxnSpPr>
          <p:cNvPr id="45" name="Straight Connector 44"/>
          <p:cNvCxnSpPr/>
          <p:nvPr/>
        </p:nvCxnSpPr>
        <p:spPr>
          <a:xfrm flipH="1">
            <a:off x="2504841" y="4090796"/>
            <a:ext cx="59397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tailEnd type="oval"/>
          </a:ln>
          <a:effectLst/>
        </p:spPr>
      </p:cxnSp>
      <p:sp>
        <p:nvSpPr>
          <p:cNvPr id="46" name="Rectangle 45"/>
          <p:cNvSpPr/>
          <p:nvPr/>
        </p:nvSpPr>
        <p:spPr>
          <a:xfrm>
            <a:off x="376077" y="3090097"/>
            <a:ext cx="768800" cy="32316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ctr" defTabSz="685749">
              <a:defRPr/>
            </a:pPr>
            <a:r>
              <a:rPr lang="en-US" sz="1500" b="1" dirty="0">
                <a:solidFill>
                  <a:srgbClr val="003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001250" y="3136857"/>
            <a:ext cx="840936" cy="32316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49">
              <a:defRPr/>
            </a:pPr>
            <a:r>
              <a:rPr lang="en-US" sz="1500" b="1" dirty="0">
                <a:solidFill>
                  <a:srgbClr val="003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76119" y="1281207"/>
            <a:ext cx="560410" cy="32316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49">
              <a:defRPr/>
            </a:pPr>
            <a:r>
              <a:rPr lang="en-US" sz="1500" b="1" dirty="0">
                <a:solidFill>
                  <a:srgbClr val="003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57564" y="1297818"/>
            <a:ext cx="1246495" cy="32316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defTabSz="685749">
              <a:defRPr/>
            </a:pPr>
            <a:r>
              <a:rPr lang="en-US" sz="1500" b="1" dirty="0">
                <a:solidFill>
                  <a:srgbClr val="003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Containerize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77821" y="687869"/>
            <a:ext cx="626133" cy="32316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49">
              <a:defRPr/>
            </a:pPr>
            <a:r>
              <a:rPr lang="en-US" sz="1500" b="1" dirty="0">
                <a:solidFill>
                  <a:srgbClr val="003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76" y="3913534"/>
            <a:ext cx="312350" cy="274005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3647118" y="3293572"/>
            <a:ext cx="361517" cy="232700"/>
            <a:chOff x="4748839" y="3217765"/>
            <a:chExt cx="405551" cy="261043"/>
          </a:xfrm>
        </p:grpSpPr>
        <p:sp>
          <p:nvSpPr>
            <p:cNvPr id="53" name="Freeform 150"/>
            <p:cNvSpPr>
              <a:spLocks noEditPoints="1"/>
            </p:cNvSpPr>
            <p:nvPr/>
          </p:nvSpPr>
          <p:spPr bwMode="auto">
            <a:xfrm>
              <a:off x="4781197" y="3236865"/>
              <a:ext cx="102467" cy="118424"/>
            </a:xfrm>
            <a:custGeom>
              <a:avLst/>
              <a:gdLst>
                <a:gd name="T0" fmla="*/ 26 w 95"/>
                <a:gd name="T1" fmla="*/ 91 h 93"/>
                <a:gd name="T2" fmla="*/ 30 w 95"/>
                <a:gd name="T3" fmla="*/ 85 h 93"/>
                <a:gd name="T4" fmla="*/ 31 w 95"/>
                <a:gd name="T5" fmla="*/ 86 h 93"/>
                <a:gd name="T6" fmla="*/ 39 w 95"/>
                <a:gd name="T7" fmla="*/ 90 h 93"/>
                <a:gd name="T8" fmla="*/ 49 w 95"/>
                <a:gd name="T9" fmla="*/ 92 h 93"/>
                <a:gd name="T10" fmla="*/ 53 w 95"/>
                <a:gd name="T11" fmla="*/ 91 h 93"/>
                <a:gd name="T12" fmla="*/ 63 w 95"/>
                <a:gd name="T13" fmla="*/ 85 h 93"/>
                <a:gd name="T14" fmla="*/ 65 w 95"/>
                <a:gd name="T15" fmla="*/ 85 h 93"/>
                <a:gd name="T16" fmla="*/ 69 w 95"/>
                <a:gd name="T17" fmla="*/ 91 h 93"/>
                <a:gd name="T18" fmla="*/ 71 w 95"/>
                <a:gd name="T19" fmla="*/ 88 h 93"/>
                <a:gd name="T20" fmla="*/ 77 w 95"/>
                <a:gd name="T21" fmla="*/ 86 h 93"/>
                <a:gd name="T22" fmla="*/ 90 w 95"/>
                <a:gd name="T23" fmla="*/ 90 h 93"/>
                <a:gd name="T24" fmla="*/ 95 w 95"/>
                <a:gd name="T25" fmla="*/ 93 h 93"/>
                <a:gd name="T26" fmla="*/ 90 w 95"/>
                <a:gd name="T27" fmla="*/ 85 h 93"/>
                <a:gd name="T28" fmla="*/ 85 w 95"/>
                <a:gd name="T29" fmla="*/ 71 h 93"/>
                <a:gd name="T30" fmla="*/ 84 w 95"/>
                <a:gd name="T31" fmla="*/ 68 h 93"/>
                <a:gd name="T32" fmla="*/ 84 w 95"/>
                <a:gd name="T33" fmla="*/ 28 h 93"/>
                <a:gd name="T34" fmla="*/ 83 w 95"/>
                <a:gd name="T35" fmla="*/ 24 h 93"/>
                <a:gd name="T36" fmla="*/ 78 w 95"/>
                <a:gd name="T37" fmla="*/ 14 h 93"/>
                <a:gd name="T38" fmla="*/ 70 w 95"/>
                <a:gd name="T39" fmla="*/ 8 h 93"/>
                <a:gd name="T40" fmla="*/ 60 w 95"/>
                <a:gd name="T41" fmla="*/ 5 h 93"/>
                <a:gd name="T42" fmla="*/ 55 w 95"/>
                <a:gd name="T43" fmla="*/ 5 h 93"/>
                <a:gd name="T44" fmla="*/ 40 w 95"/>
                <a:gd name="T45" fmla="*/ 0 h 93"/>
                <a:gd name="T46" fmla="*/ 28 w 95"/>
                <a:gd name="T47" fmla="*/ 4 h 93"/>
                <a:gd name="T48" fmla="*/ 21 w 95"/>
                <a:gd name="T49" fmla="*/ 10 h 93"/>
                <a:gd name="T50" fmla="*/ 17 w 95"/>
                <a:gd name="T51" fmla="*/ 13 h 93"/>
                <a:gd name="T52" fmla="*/ 12 w 95"/>
                <a:gd name="T53" fmla="*/ 22 h 93"/>
                <a:gd name="T54" fmla="*/ 10 w 95"/>
                <a:gd name="T55" fmla="*/ 36 h 93"/>
                <a:gd name="T56" fmla="*/ 8 w 95"/>
                <a:gd name="T57" fmla="*/ 64 h 93"/>
                <a:gd name="T58" fmla="*/ 7 w 95"/>
                <a:gd name="T59" fmla="*/ 76 h 93"/>
                <a:gd name="T60" fmla="*/ 0 w 95"/>
                <a:gd name="T61" fmla="*/ 93 h 93"/>
                <a:gd name="T62" fmla="*/ 7 w 95"/>
                <a:gd name="T63" fmla="*/ 91 h 93"/>
                <a:gd name="T64" fmla="*/ 21 w 95"/>
                <a:gd name="T65" fmla="*/ 86 h 93"/>
                <a:gd name="T66" fmla="*/ 24 w 95"/>
                <a:gd name="T67" fmla="*/ 85 h 93"/>
                <a:gd name="T68" fmla="*/ 26 w 95"/>
                <a:gd name="T69" fmla="*/ 91 h 93"/>
                <a:gd name="T70" fmla="*/ 23 w 95"/>
                <a:gd name="T71" fmla="*/ 41 h 93"/>
                <a:gd name="T72" fmla="*/ 37 w 95"/>
                <a:gd name="T73" fmla="*/ 42 h 93"/>
                <a:gd name="T74" fmla="*/ 47 w 95"/>
                <a:gd name="T75" fmla="*/ 39 h 93"/>
                <a:gd name="T76" fmla="*/ 57 w 95"/>
                <a:gd name="T77" fmla="*/ 30 h 93"/>
                <a:gd name="T78" fmla="*/ 60 w 95"/>
                <a:gd name="T79" fmla="*/ 35 h 93"/>
                <a:gd name="T80" fmla="*/ 68 w 95"/>
                <a:gd name="T81" fmla="*/ 41 h 93"/>
                <a:gd name="T82" fmla="*/ 72 w 95"/>
                <a:gd name="T83" fmla="*/ 42 h 93"/>
                <a:gd name="T84" fmla="*/ 71 w 95"/>
                <a:gd name="T85" fmla="*/ 63 h 93"/>
                <a:gd name="T86" fmla="*/ 69 w 95"/>
                <a:gd name="T87" fmla="*/ 70 h 93"/>
                <a:gd name="T88" fmla="*/ 63 w 95"/>
                <a:gd name="T89" fmla="*/ 75 h 93"/>
                <a:gd name="T90" fmla="*/ 53 w 95"/>
                <a:gd name="T91" fmla="*/ 86 h 93"/>
                <a:gd name="T92" fmla="*/ 47 w 95"/>
                <a:gd name="T93" fmla="*/ 87 h 93"/>
                <a:gd name="T94" fmla="*/ 45 w 95"/>
                <a:gd name="T95" fmla="*/ 87 h 93"/>
                <a:gd name="T96" fmla="*/ 37 w 95"/>
                <a:gd name="T97" fmla="*/ 84 h 93"/>
                <a:gd name="T98" fmla="*/ 28 w 95"/>
                <a:gd name="T99" fmla="*/ 73 h 93"/>
                <a:gd name="T100" fmla="*/ 23 w 95"/>
                <a:gd name="T101" fmla="*/ 55 h 93"/>
                <a:gd name="T102" fmla="*/ 23 w 95"/>
                <a:gd name="T103" fmla="*/ 4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5" h="93">
                  <a:moveTo>
                    <a:pt x="26" y="91"/>
                  </a:moveTo>
                  <a:lnTo>
                    <a:pt x="26" y="91"/>
                  </a:lnTo>
                  <a:lnTo>
                    <a:pt x="26" y="91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1" y="86"/>
                  </a:lnTo>
                  <a:lnTo>
                    <a:pt x="32" y="88"/>
                  </a:lnTo>
                  <a:lnTo>
                    <a:pt x="39" y="90"/>
                  </a:lnTo>
                  <a:lnTo>
                    <a:pt x="44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3" y="91"/>
                  </a:lnTo>
                  <a:lnTo>
                    <a:pt x="57" y="89"/>
                  </a:lnTo>
                  <a:lnTo>
                    <a:pt x="63" y="85"/>
                  </a:lnTo>
                  <a:lnTo>
                    <a:pt x="63" y="85"/>
                  </a:lnTo>
                  <a:lnTo>
                    <a:pt x="65" y="85"/>
                  </a:lnTo>
                  <a:lnTo>
                    <a:pt x="67" y="86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71" y="88"/>
                  </a:lnTo>
                  <a:lnTo>
                    <a:pt x="74" y="86"/>
                  </a:lnTo>
                  <a:lnTo>
                    <a:pt x="77" y="86"/>
                  </a:lnTo>
                  <a:lnTo>
                    <a:pt x="81" y="87"/>
                  </a:lnTo>
                  <a:lnTo>
                    <a:pt x="90" y="90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92" y="89"/>
                  </a:lnTo>
                  <a:lnTo>
                    <a:pt x="90" y="85"/>
                  </a:lnTo>
                  <a:lnTo>
                    <a:pt x="86" y="76"/>
                  </a:lnTo>
                  <a:lnTo>
                    <a:pt x="85" y="71"/>
                  </a:lnTo>
                  <a:lnTo>
                    <a:pt x="84" y="68"/>
                  </a:lnTo>
                  <a:lnTo>
                    <a:pt x="84" y="68"/>
                  </a:lnTo>
                  <a:lnTo>
                    <a:pt x="84" y="53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3" y="24"/>
                  </a:lnTo>
                  <a:lnTo>
                    <a:pt x="81" y="19"/>
                  </a:lnTo>
                  <a:lnTo>
                    <a:pt x="78" y="14"/>
                  </a:lnTo>
                  <a:lnTo>
                    <a:pt x="74" y="11"/>
                  </a:lnTo>
                  <a:lnTo>
                    <a:pt x="70" y="8"/>
                  </a:lnTo>
                  <a:lnTo>
                    <a:pt x="65" y="6"/>
                  </a:lnTo>
                  <a:lnTo>
                    <a:pt x="60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47" y="1"/>
                  </a:lnTo>
                  <a:lnTo>
                    <a:pt x="40" y="0"/>
                  </a:lnTo>
                  <a:lnTo>
                    <a:pt x="33" y="1"/>
                  </a:lnTo>
                  <a:lnTo>
                    <a:pt x="28" y="4"/>
                  </a:lnTo>
                  <a:lnTo>
                    <a:pt x="24" y="7"/>
                  </a:lnTo>
                  <a:lnTo>
                    <a:pt x="21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4" y="16"/>
                  </a:lnTo>
                  <a:lnTo>
                    <a:pt x="12" y="22"/>
                  </a:lnTo>
                  <a:lnTo>
                    <a:pt x="11" y="28"/>
                  </a:lnTo>
                  <a:lnTo>
                    <a:pt x="10" y="36"/>
                  </a:lnTo>
                  <a:lnTo>
                    <a:pt x="9" y="51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7" y="76"/>
                  </a:lnTo>
                  <a:lnTo>
                    <a:pt x="4" y="85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7" y="91"/>
                  </a:lnTo>
                  <a:lnTo>
                    <a:pt x="14" y="89"/>
                  </a:lnTo>
                  <a:lnTo>
                    <a:pt x="21" y="86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6" y="91"/>
                  </a:lnTo>
                  <a:lnTo>
                    <a:pt x="26" y="91"/>
                  </a:lnTo>
                  <a:close/>
                  <a:moveTo>
                    <a:pt x="23" y="41"/>
                  </a:moveTo>
                  <a:lnTo>
                    <a:pt x="23" y="41"/>
                  </a:lnTo>
                  <a:lnTo>
                    <a:pt x="27" y="42"/>
                  </a:lnTo>
                  <a:lnTo>
                    <a:pt x="37" y="42"/>
                  </a:lnTo>
                  <a:lnTo>
                    <a:pt x="42" y="41"/>
                  </a:lnTo>
                  <a:lnTo>
                    <a:pt x="47" y="39"/>
                  </a:lnTo>
                  <a:lnTo>
                    <a:pt x="53" y="36"/>
                  </a:lnTo>
                  <a:lnTo>
                    <a:pt x="57" y="30"/>
                  </a:lnTo>
                  <a:lnTo>
                    <a:pt x="57" y="30"/>
                  </a:lnTo>
                  <a:lnTo>
                    <a:pt x="60" y="35"/>
                  </a:lnTo>
                  <a:lnTo>
                    <a:pt x="63" y="38"/>
                  </a:lnTo>
                  <a:lnTo>
                    <a:pt x="68" y="41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2" y="55"/>
                  </a:lnTo>
                  <a:lnTo>
                    <a:pt x="71" y="63"/>
                  </a:lnTo>
                  <a:lnTo>
                    <a:pt x="70" y="67"/>
                  </a:lnTo>
                  <a:lnTo>
                    <a:pt x="69" y="70"/>
                  </a:lnTo>
                  <a:lnTo>
                    <a:pt x="69" y="70"/>
                  </a:lnTo>
                  <a:lnTo>
                    <a:pt x="63" y="75"/>
                  </a:lnTo>
                  <a:lnTo>
                    <a:pt x="58" y="82"/>
                  </a:lnTo>
                  <a:lnTo>
                    <a:pt x="53" y="86"/>
                  </a:lnTo>
                  <a:lnTo>
                    <a:pt x="49" y="87"/>
                  </a:lnTo>
                  <a:lnTo>
                    <a:pt x="47" y="87"/>
                  </a:lnTo>
                  <a:lnTo>
                    <a:pt x="47" y="87"/>
                  </a:lnTo>
                  <a:lnTo>
                    <a:pt x="45" y="87"/>
                  </a:lnTo>
                  <a:lnTo>
                    <a:pt x="41" y="86"/>
                  </a:lnTo>
                  <a:lnTo>
                    <a:pt x="37" y="84"/>
                  </a:lnTo>
                  <a:lnTo>
                    <a:pt x="32" y="79"/>
                  </a:lnTo>
                  <a:lnTo>
                    <a:pt x="28" y="73"/>
                  </a:lnTo>
                  <a:lnTo>
                    <a:pt x="25" y="65"/>
                  </a:lnTo>
                  <a:lnTo>
                    <a:pt x="23" y="55"/>
                  </a:lnTo>
                  <a:lnTo>
                    <a:pt x="23" y="41"/>
                  </a:lnTo>
                  <a:lnTo>
                    <a:pt x="23" y="4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  <p:sp>
          <p:nvSpPr>
            <p:cNvPr id="54" name="Freeform 153"/>
            <p:cNvSpPr>
              <a:spLocks/>
            </p:cNvSpPr>
            <p:nvPr/>
          </p:nvSpPr>
          <p:spPr bwMode="auto">
            <a:xfrm>
              <a:off x="4748839" y="3350196"/>
              <a:ext cx="153160" cy="80223"/>
            </a:xfrm>
            <a:custGeom>
              <a:avLst/>
              <a:gdLst>
                <a:gd name="T0" fmla="*/ 110 w 142"/>
                <a:gd name="T1" fmla="*/ 37 h 63"/>
                <a:gd name="T2" fmla="*/ 110 w 142"/>
                <a:gd name="T3" fmla="*/ 37 h 63"/>
                <a:gd name="T4" fmla="*/ 126 w 142"/>
                <a:gd name="T5" fmla="*/ 32 h 63"/>
                <a:gd name="T6" fmla="*/ 126 w 142"/>
                <a:gd name="T7" fmla="*/ 32 h 63"/>
                <a:gd name="T8" fmla="*/ 142 w 142"/>
                <a:gd name="T9" fmla="*/ 27 h 63"/>
                <a:gd name="T10" fmla="*/ 142 w 142"/>
                <a:gd name="T11" fmla="*/ 27 h 63"/>
                <a:gd name="T12" fmla="*/ 135 w 142"/>
                <a:gd name="T13" fmla="*/ 21 h 63"/>
                <a:gd name="T14" fmla="*/ 129 w 142"/>
                <a:gd name="T15" fmla="*/ 18 h 63"/>
                <a:gd name="T16" fmla="*/ 115 w 142"/>
                <a:gd name="T17" fmla="*/ 12 h 63"/>
                <a:gd name="T18" fmla="*/ 109 w 142"/>
                <a:gd name="T19" fmla="*/ 10 h 63"/>
                <a:gd name="T20" fmla="*/ 105 w 142"/>
                <a:gd name="T21" fmla="*/ 6 h 63"/>
                <a:gd name="T22" fmla="*/ 102 w 142"/>
                <a:gd name="T23" fmla="*/ 4 h 63"/>
                <a:gd name="T24" fmla="*/ 101 w 142"/>
                <a:gd name="T25" fmla="*/ 0 h 63"/>
                <a:gd name="T26" fmla="*/ 101 w 142"/>
                <a:gd name="T27" fmla="*/ 0 h 63"/>
                <a:gd name="T28" fmla="*/ 97 w 142"/>
                <a:gd name="T29" fmla="*/ 5 h 63"/>
                <a:gd name="T30" fmla="*/ 92 w 142"/>
                <a:gd name="T31" fmla="*/ 9 h 63"/>
                <a:gd name="T32" fmla="*/ 87 w 142"/>
                <a:gd name="T33" fmla="*/ 11 h 63"/>
                <a:gd name="T34" fmla="*/ 79 w 142"/>
                <a:gd name="T35" fmla="*/ 12 h 63"/>
                <a:gd name="T36" fmla="*/ 79 w 142"/>
                <a:gd name="T37" fmla="*/ 12 h 63"/>
                <a:gd name="T38" fmla="*/ 73 w 142"/>
                <a:gd name="T39" fmla="*/ 12 h 63"/>
                <a:gd name="T40" fmla="*/ 68 w 142"/>
                <a:gd name="T41" fmla="*/ 11 h 63"/>
                <a:gd name="T42" fmla="*/ 63 w 142"/>
                <a:gd name="T43" fmla="*/ 9 h 63"/>
                <a:gd name="T44" fmla="*/ 60 w 142"/>
                <a:gd name="T45" fmla="*/ 6 h 63"/>
                <a:gd name="T46" fmla="*/ 56 w 142"/>
                <a:gd name="T47" fmla="*/ 2 h 63"/>
                <a:gd name="T48" fmla="*/ 54 w 142"/>
                <a:gd name="T49" fmla="*/ 0 h 63"/>
                <a:gd name="T50" fmla="*/ 54 w 142"/>
                <a:gd name="T51" fmla="*/ 0 h 63"/>
                <a:gd name="T52" fmla="*/ 54 w 142"/>
                <a:gd name="T53" fmla="*/ 2 h 63"/>
                <a:gd name="T54" fmla="*/ 52 w 142"/>
                <a:gd name="T55" fmla="*/ 4 h 63"/>
                <a:gd name="T56" fmla="*/ 45 w 142"/>
                <a:gd name="T57" fmla="*/ 9 h 63"/>
                <a:gd name="T58" fmla="*/ 37 w 142"/>
                <a:gd name="T59" fmla="*/ 12 h 63"/>
                <a:gd name="T60" fmla="*/ 26 w 142"/>
                <a:gd name="T61" fmla="*/ 17 h 63"/>
                <a:gd name="T62" fmla="*/ 16 w 142"/>
                <a:gd name="T63" fmla="*/ 23 h 63"/>
                <a:gd name="T64" fmla="*/ 12 w 142"/>
                <a:gd name="T65" fmla="*/ 28 h 63"/>
                <a:gd name="T66" fmla="*/ 8 w 142"/>
                <a:gd name="T67" fmla="*/ 33 h 63"/>
                <a:gd name="T68" fmla="*/ 5 w 142"/>
                <a:gd name="T69" fmla="*/ 39 h 63"/>
                <a:gd name="T70" fmla="*/ 1 w 142"/>
                <a:gd name="T71" fmla="*/ 46 h 63"/>
                <a:gd name="T72" fmla="*/ 0 w 142"/>
                <a:gd name="T73" fmla="*/ 54 h 63"/>
                <a:gd name="T74" fmla="*/ 0 w 142"/>
                <a:gd name="T75" fmla="*/ 63 h 63"/>
                <a:gd name="T76" fmla="*/ 86 w 142"/>
                <a:gd name="T77" fmla="*/ 63 h 63"/>
                <a:gd name="T78" fmla="*/ 86 w 142"/>
                <a:gd name="T79" fmla="*/ 63 h 63"/>
                <a:gd name="T80" fmla="*/ 90 w 142"/>
                <a:gd name="T81" fmla="*/ 54 h 63"/>
                <a:gd name="T82" fmla="*/ 97 w 142"/>
                <a:gd name="T83" fmla="*/ 47 h 63"/>
                <a:gd name="T84" fmla="*/ 103 w 142"/>
                <a:gd name="T85" fmla="*/ 42 h 63"/>
                <a:gd name="T86" fmla="*/ 110 w 142"/>
                <a:gd name="T87" fmla="*/ 37 h 63"/>
                <a:gd name="T88" fmla="*/ 110 w 142"/>
                <a:gd name="T8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2" h="63">
                  <a:moveTo>
                    <a:pt x="110" y="37"/>
                  </a:moveTo>
                  <a:lnTo>
                    <a:pt x="110" y="37"/>
                  </a:lnTo>
                  <a:lnTo>
                    <a:pt x="126" y="32"/>
                  </a:lnTo>
                  <a:lnTo>
                    <a:pt x="126" y="32"/>
                  </a:lnTo>
                  <a:lnTo>
                    <a:pt x="142" y="27"/>
                  </a:lnTo>
                  <a:lnTo>
                    <a:pt x="142" y="27"/>
                  </a:lnTo>
                  <a:lnTo>
                    <a:pt x="135" y="21"/>
                  </a:lnTo>
                  <a:lnTo>
                    <a:pt x="129" y="18"/>
                  </a:lnTo>
                  <a:lnTo>
                    <a:pt x="115" y="12"/>
                  </a:lnTo>
                  <a:lnTo>
                    <a:pt x="109" y="10"/>
                  </a:lnTo>
                  <a:lnTo>
                    <a:pt x="105" y="6"/>
                  </a:lnTo>
                  <a:lnTo>
                    <a:pt x="102" y="4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7" y="5"/>
                  </a:lnTo>
                  <a:lnTo>
                    <a:pt x="92" y="9"/>
                  </a:lnTo>
                  <a:lnTo>
                    <a:pt x="87" y="11"/>
                  </a:lnTo>
                  <a:lnTo>
                    <a:pt x="79" y="12"/>
                  </a:lnTo>
                  <a:lnTo>
                    <a:pt x="79" y="12"/>
                  </a:lnTo>
                  <a:lnTo>
                    <a:pt x="73" y="12"/>
                  </a:lnTo>
                  <a:lnTo>
                    <a:pt x="68" y="11"/>
                  </a:lnTo>
                  <a:lnTo>
                    <a:pt x="63" y="9"/>
                  </a:lnTo>
                  <a:lnTo>
                    <a:pt x="60" y="6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2"/>
                  </a:lnTo>
                  <a:lnTo>
                    <a:pt x="52" y="4"/>
                  </a:lnTo>
                  <a:lnTo>
                    <a:pt x="45" y="9"/>
                  </a:lnTo>
                  <a:lnTo>
                    <a:pt x="37" y="12"/>
                  </a:lnTo>
                  <a:lnTo>
                    <a:pt x="26" y="17"/>
                  </a:lnTo>
                  <a:lnTo>
                    <a:pt x="16" y="23"/>
                  </a:lnTo>
                  <a:lnTo>
                    <a:pt x="12" y="28"/>
                  </a:lnTo>
                  <a:lnTo>
                    <a:pt x="8" y="33"/>
                  </a:lnTo>
                  <a:lnTo>
                    <a:pt x="5" y="39"/>
                  </a:lnTo>
                  <a:lnTo>
                    <a:pt x="1" y="46"/>
                  </a:lnTo>
                  <a:lnTo>
                    <a:pt x="0" y="54"/>
                  </a:lnTo>
                  <a:lnTo>
                    <a:pt x="0" y="63"/>
                  </a:lnTo>
                  <a:lnTo>
                    <a:pt x="86" y="63"/>
                  </a:lnTo>
                  <a:lnTo>
                    <a:pt x="86" y="63"/>
                  </a:lnTo>
                  <a:lnTo>
                    <a:pt x="90" y="54"/>
                  </a:lnTo>
                  <a:lnTo>
                    <a:pt x="97" y="47"/>
                  </a:lnTo>
                  <a:lnTo>
                    <a:pt x="103" y="42"/>
                  </a:lnTo>
                  <a:lnTo>
                    <a:pt x="110" y="37"/>
                  </a:lnTo>
                  <a:lnTo>
                    <a:pt x="110" y="3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  <p:sp>
          <p:nvSpPr>
            <p:cNvPr id="55" name="Freeform 154"/>
            <p:cNvSpPr>
              <a:spLocks/>
            </p:cNvSpPr>
            <p:nvPr/>
          </p:nvSpPr>
          <p:spPr bwMode="auto">
            <a:xfrm>
              <a:off x="4831890" y="3382031"/>
              <a:ext cx="238369" cy="96777"/>
            </a:xfrm>
            <a:custGeom>
              <a:avLst/>
              <a:gdLst>
                <a:gd name="T0" fmla="*/ 186 w 221"/>
                <a:gd name="T1" fmla="*/ 19 h 76"/>
                <a:gd name="T2" fmla="*/ 153 w 221"/>
                <a:gd name="T3" fmla="*/ 7 h 76"/>
                <a:gd name="T4" fmla="*/ 147 w 221"/>
                <a:gd name="T5" fmla="*/ 2 h 76"/>
                <a:gd name="T6" fmla="*/ 146 w 221"/>
                <a:gd name="T7" fmla="*/ 0 h 76"/>
                <a:gd name="T8" fmla="*/ 133 w 221"/>
                <a:gd name="T9" fmla="*/ 28 h 76"/>
                <a:gd name="T10" fmla="*/ 121 w 221"/>
                <a:gd name="T11" fmla="*/ 47 h 76"/>
                <a:gd name="T12" fmla="*/ 118 w 221"/>
                <a:gd name="T13" fmla="*/ 49 h 76"/>
                <a:gd name="T14" fmla="*/ 119 w 221"/>
                <a:gd name="T15" fmla="*/ 45 h 76"/>
                <a:gd name="T16" fmla="*/ 120 w 221"/>
                <a:gd name="T17" fmla="*/ 42 h 76"/>
                <a:gd name="T18" fmla="*/ 117 w 221"/>
                <a:gd name="T19" fmla="*/ 26 h 76"/>
                <a:gd name="T20" fmla="*/ 124 w 221"/>
                <a:gd name="T21" fmla="*/ 8 h 76"/>
                <a:gd name="T22" fmla="*/ 97 w 221"/>
                <a:gd name="T23" fmla="*/ 8 h 76"/>
                <a:gd name="T24" fmla="*/ 107 w 221"/>
                <a:gd name="T25" fmla="*/ 18 h 76"/>
                <a:gd name="T26" fmla="*/ 101 w 221"/>
                <a:gd name="T27" fmla="*/ 42 h 76"/>
                <a:gd name="T28" fmla="*/ 102 w 221"/>
                <a:gd name="T29" fmla="*/ 44 h 76"/>
                <a:gd name="T30" fmla="*/ 103 w 221"/>
                <a:gd name="T31" fmla="*/ 47 h 76"/>
                <a:gd name="T32" fmla="*/ 103 w 221"/>
                <a:gd name="T33" fmla="*/ 49 h 76"/>
                <a:gd name="T34" fmla="*/ 96 w 221"/>
                <a:gd name="T35" fmla="*/ 42 h 76"/>
                <a:gd name="T36" fmla="*/ 81 w 221"/>
                <a:gd name="T37" fmla="*/ 12 h 76"/>
                <a:gd name="T38" fmla="*/ 76 w 221"/>
                <a:gd name="T39" fmla="*/ 0 h 76"/>
                <a:gd name="T40" fmla="*/ 73 w 221"/>
                <a:gd name="T41" fmla="*/ 5 h 76"/>
                <a:gd name="T42" fmla="*/ 63 w 221"/>
                <a:gd name="T43" fmla="*/ 9 h 76"/>
                <a:gd name="T44" fmla="*/ 36 w 221"/>
                <a:gd name="T45" fmla="*/ 19 h 76"/>
                <a:gd name="T46" fmla="*/ 27 w 221"/>
                <a:gd name="T47" fmla="*/ 23 h 76"/>
                <a:gd name="T48" fmla="*/ 14 w 221"/>
                <a:gd name="T49" fmla="*/ 40 h 76"/>
                <a:gd name="T50" fmla="*/ 2 w 221"/>
                <a:gd name="T51" fmla="*/ 69 h 76"/>
                <a:gd name="T52" fmla="*/ 111 w 221"/>
                <a:gd name="T53" fmla="*/ 76 h 76"/>
                <a:gd name="T54" fmla="*/ 221 w 221"/>
                <a:gd name="T55" fmla="*/ 76 h 76"/>
                <a:gd name="T56" fmla="*/ 212 w 221"/>
                <a:gd name="T57" fmla="*/ 51 h 76"/>
                <a:gd name="T58" fmla="*/ 201 w 221"/>
                <a:gd name="T59" fmla="*/ 31 h 76"/>
                <a:gd name="T60" fmla="*/ 190 w 221"/>
                <a:gd name="T61" fmla="*/ 20 h 76"/>
                <a:gd name="T62" fmla="*/ 186 w 221"/>
                <a:gd name="T63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1" h="76">
                  <a:moveTo>
                    <a:pt x="186" y="19"/>
                  </a:moveTo>
                  <a:lnTo>
                    <a:pt x="186" y="19"/>
                  </a:lnTo>
                  <a:lnTo>
                    <a:pt x="157" y="9"/>
                  </a:lnTo>
                  <a:lnTo>
                    <a:pt x="153" y="7"/>
                  </a:lnTo>
                  <a:lnTo>
                    <a:pt x="149" y="5"/>
                  </a:lnTo>
                  <a:lnTo>
                    <a:pt x="147" y="2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0" y="12"/>
                  </a:lnTo>
                  <a:lnTo>
                    <a:pt x="133" y="28"/>
                  </a:lnTo>
                  <a:lnTo>
                    <a:pt x="125" y="42"/>
                  </a:lnTo>
                  <a:lnTo>
                    <a:pt x="121" y="47"/>
                  </a:lnTo>
                  <a:lnTo>
                    <a:pt x="118" y="49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19" y="45"/>
                  </a:lnTo>
                  <a:lnTo>
                    <a:pt x="120" y="43"/>
                  </a:lnTo>
                  <a:lnTo>
                    <a:pt x="120" y="42"/>
                  </a:lnTo>
                  <a:lnTo>
                    <a:pt x="120" y="42"/>
                  </a:lnTo>
                  <a:lnTo>
                    <a:pt x="117" y="26"/>
                  </a:lnTo>
                  <a:lnTo>
                    <a:pt x="115" y="18"/>
                  </a:lnTo>
                  <a:lnTo>
                    <a:pt x="124" y="8"/>
                  </a:lnTo>
                  <a:lnTo>
                    <a:pt x="111" y="8"/>
                  </a:lnTo>
                  <a:lnTo>
                    <a:pt x="97" y="8"/>
                  </a:lnTo>
                  <a:lnTo>
                    <a:pt x="107" y="18"/>
                  </a:lnTo>
                  <a:lnTo>
                    <a:pt x="107" y="18"/>
                  </a:lnTo>
                  <a:lnTo>
                    <a:pt x="105" y="26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102" y="44"/>
                  </a:lnTo>
                  <a:lnTo>
                    <a:pt x="102" y="45"/>
                  </a:lnTo>
                  <a:lnTo>
                    <a:pt x="103" y="47"/>
                  </a:lnTo>
                  <a:lnTo>
                    <a:pt x="103" y="49"/>
                  </a:lnTo>
                  <a:lnTo>
                    <a:pt x="103" y="49"/>
                  </a:lnTo>
                  <a:lnTo>
                    <a:pt x="101" y="47"/>
                  </a:lnTo>
                  <a:lnTo>
                    <a:pt x="96" y="42"/>
                  </a:lnTo>
                  <a:lnTo>
                    <a:pt x="89" y="28"/>
                  </a:lnTo>
                  <a:lnTo>
                    <a:pt x="81" y="1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5" y="3"/>
                  </a:lnTo>
                  <a:lnTo>
                    <a:pt x="73" y="5"/>
                  </a:lnTo>
                  <a:lnTo>
                    <a:pt x="69" y="7"/>
                  </a:lnTo>
                  <a:lnTo>
                    <a:pt x="63" y="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1" y="21"/>
                  </a:lnTo>
                  <a:lnTo>
                    <a:pt x="27" y="23"/>
                  </a:lnTo>
                  <a:lnTo>
                    <a:pt x="21" y="31"/>
                  </a:lnTo>
                  <a:lnTo>
                    <a:pt x="14" y="40"/>
                  </a:lnTo>
                  <a:lnTo>
                    <a:pt x="10" y="51"/>
                  </a:lnTo>
                  <a:lnTo>
                    <a:pt x="2" y="69"/>
                  </a:lnTo>
                  <a:lnTo>
                    <a:pt x="0" y="76"/>
                  </a:lnTo>
                  <a:lnTo>
                    <a:pt x="111" y="76"/>
                  </a:lnTo>
                  <a:lnTo>
                    <a:pt x="221" y="76"/>
                  </a:lnTo>
                  <a:lnTo>
                    <a:pt x="221" y="76"/>
                  </a:lnTo>
                  <a:lnTo>
                    <a:pt x="219" y="69"/>
                  </a:lnTo>
                  <a:lnTo>
                    <a:pt x="212" y="51"/>
                  </a:lnTo>
                  <a:lnTo>
                    <a:pt x="207" y="40"/>
                  </a:lnTo>
                  <a:lnTo>
                    <a:pt x="201" y="31"/>
                  </a:lnTo>
                  <a:lnTo>
                    <a:pt x="195" y="23"/>
                  </a:lnTo>
                  <a:lnTo>
                    <a:pt x="190" y="20"/>
                  </a:lnTo>
                  <a:lnTo>
                    <a:pt x="186" y="19"/>
                  </a:lnTo>
                  <a:lnTo>
                    <a:pt x="186" y="1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  <p:sp>
          <p:nvSpPr>
            <p:cNvPr id="56" name="Freeform 155"/>
            <p:cNvSpPr>
              <a:spLocks noEditPoints="1"/>
            </p:cNvSpPr>
            <p:nvPr/>
          </p:nvSpPr>
          <p:spPr bwMode="auto">
            <a:xfrm>
              <a:off x="4896606" y="3217765"/>
              <a:ext cx="112173" cy="164266"/>
            </a:xfrm>
            <a:custGeom>
              <a:avLst/>
              <a:gdLst>
                <a:gd name="T0" fmla="*/ 4 w 104"/>
                <a:gd name="T1" fmla="*/ 80 h 129"/>
                <a:gd name="T2" fmla="*/ 12 w 104"/>
                <a:gd name="T3" fmla="*/ 94 h 129"/>
                <a:gd name="T4" fmla="*/ 25 w 104"/>
                <a:gd name="T5" fmla="*/ 115 h 129"/>
                <a:gd name="T6" fmla="*/ 45 w 104"/>
                <a:gd name="T7" fmla="*/ 127 h 129"/>
                <a:gd name="T8" fmla="*/ 60 w 104"/>
                <a:gd name="T9" fmla="*/ 127 h 129"/>
                <a:gd name="T10" fmla="*/ 80 w 104"/>
                <a:gd name="T11" fmla="*/ 115 h 129"/>
                <a:gd name="T12" fmla="*/ 93 w 104"/>
                <a:gd name="T13" fmla="*/ 94 h 129"/>
                <a:gd name="T14" fmla="*/ 99 w 104"/>
                <a:gd name="T15" fmla="*/ 80 h 129"/>
                <a:gd name="T16" fmla="*/ 104 w 104"/>
                <a:gd name="T17" fmla="*/ 66 h 129"/>
                <a:gd name="T18" fmla="*/ 99 w 104"/>
                <a:gd name="T19" fmla="*/ 51 h 129"/>
                <a:gd name="T20" fmla="*/ 100 w 104"/>
                <a:gd name="T21" fmla="*/ 43 h 129"/>
                <a:gd name="T22" fmla="*/ 92 w 104"/>
                <a:gd name="T23" fmla="*/ 20 h 129"/>
                <a:gd name="T24" fmla="*/ 71 w 104"/>
                <a:gd name="T25" fmla="*/ 4 h 129"/>
                <a:gd name="T26" fmla="*/ 52 w 104"/>
                <a:gd name="T27" fmla="*/ 0 h 129"/>
                <a:gd name="T28" fmla="*/ 25 w 104"/>
                <a:gd name="T29" fmla="*/ 8 h 129"/>
                <a:gd name="T30" fmla="*/ 8 w 104"/>
                <a:gd name="T31" fmla="*/ 27 h 129"/>
                <a:gd name="T32" fmla="*/ 3 w 104"/>
                <a:gd name="T33" fmla="*/ 43 h 129"/>
                <a:gd name="T34" fmla="*/ 2 w 104"/>
                <a:gd name="T35" fmla="*/ 55 h 129"/>
                <a:gd name="T36" fmla="*/ 1 w 104"/>
                <a:gd name="T37" fmla="*/ 72 h 129"/>
                <a:gd name="T38" fmla="*/ 8 w 104"/>
                <a:gd name="T39" fmla="*/ 59 h 129"/>
                <a:gd name="T40" fmla="*/ 12 w 104"/>
                <a:gd name="T41" fmla="*/ 54 h 129"/>
                <a:gd name="T42" fmla="*/ 19 w 104"/>
                <a:gd name="T43" fmla="*/ 59 h 129"/>
                <a:gd name="T44" fmla="*/ 24 w 104"/>
                <a:gd name="T45" fmla="*/ 54 h 129"/>
                <a:gd name="T46" fmla="*/ 21 w 104"/>
                <a:gd name="T47" fmla="*/ 46 h 129"/>
                <a:gd name="T48" fmla="*/ 26 w 104"/>
                <a:gd name="T49" fmla="*/ 40 h 129"/>
                <a:gd name="T50" fmla="*/ 30 w 104"/>
                <a:gd name="T51" fmla="*/ 41 h 129"/>
                <a:gd name="T52" fmla="*/ 39 w 104"/>
                <a:gd name="T53" fmla="*/ 47 h 129"/>
                <a:gd name="T54" fmla="*/ 49 w 104"/>
                <a:gd name="T55" fmla="*/ 51 h 129"/>
                <a:gd name="T56" fmla="*/ 63 w 104"/>
                <a:gd name="T57" fmla="*/ 50 h 129"/>
                <a:gd name="T58" fmla="*/ 72 w 104"/>
                <a:gd name="T59" fmla="*/ 44 h 129"/>
                <a:gd name="T60" fmla="*/ 76 w 104"/>
                <a:gd name="T61" fmla="*/ 40 h 129"/>
                <a:gd name="T62" fmla="*/ 81 w 104"/>
                <a:gd name="T63" fmla="*/ 41 h 129"/>
                <a:gd name="T64" fmla="*/ 82 w 104"/>
                <a:gd name="T65" fmla="*/ 51 h 129"/>
                <a:gd name="T66" fmla="*/ 80 w 104"/>
                <a:gd name="T67" fmla="*/ 54 h 129"/>
                <a:gd name="T68" fmla="*/ 89 w 104"/>
                <a:gd name="T69" fmla="*/ 55 h 129"/>
                <a:gd name="T70" fmla="*/ 93 w 104"/>
                <a:gd name="T71" fmla="*/ 54 h 129"/>
                <a:gd name="T72" fmla="*/ 96 w 104"/>
                <a:gd name="T73" fmla="*/ 58 h 129"/>
                <a:gd name="T74" fmla="*/ 96 w 104"/>
                <a:gd name="T75" fmla="*/ 71 h 129"/>
                <a:gd name="T76" fmla="*/ 89 w 104"/>
                <a:gd name="T77" fmla="*/ 83 h 129"/>
                <a:gd name="T78" fmla="*/ 84 w 104"/>
                <a:gd name="T79" fmla="*/ 97 h 129"/>
                <a:gd name="T80" fmla="*/ 71 w 104"/>
                <a:gd name="T81" fmla="*/ 114 h 129"/>
                <a:gd name="T82" fmla="*/ 52 w 104"/>
                <a:gd name="T83" fmla="*/ 121 h 129"/>
                <a:gd name="T84" fmla="*/ 40 w 104"/>
                <a:gd name="T85" fmla="*/ 118 h 129"/>
                <a:gd name="T86" fmla="*/ 24 w 104"/>
                <a:gd name="T87" fmla="*/ 103 h 129"/>
                <a:gd name="T88" fmla="*/ 15 w 104"/>
                <a:gd name="T89" fmla="*/ 83 h 129"/>
                <a:gd name="T90" fmla="*/ 11 w 104"/>
                <a:gd name="T91" fmla="*/ 78 h 129"/>
                <a:gd name="T92" fmla="*/ 8 w 104"/>
                <a:gd name="T93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29">
                  <a:moveTo>
                    <a:pt x="1" y="72"/>
                  </a:moveTo>
                  <a:lnTo>
                    <a:pt x="1" y="72"/>
                  </a:lnTo>
                  <a:lnTo>
                    <a:pt x="4" y="80"/>
                  </a:lnTo>
                  <a:lnTo>
                    <a:pt x="9" y="86"/>
                  </a:lnTo>
                  <a:lnTo>
                    <a:pt x="9" y="86"/>
                  </a:lnTo>
                  <a:lnTo>
                    <a:pt x="12" y="94"/>
                  </a:lnTo>
                  <a:lnTo>
                    <a:pt x="15" y="102"/>
                  </a:lnTo>
                  <a:lnTo>
                    <a:pt x="19" y="108"/>
                  </a:lnTo>
                  <a:lnTo>
                    <a:pt x="25" y="115"/>
                  </a:lnTo>
                  <a:lnTo>
                    <a:pt x="31" y="120"/>
                  </a:lnTo>
                  <a:lnTo>
                    <a:pt x="37" y="124"/>
                  </a:lnTo>
                  <a:lnTo>
                    <a:pt x="45" y="127"/>
                  </a:lnTo>
                  <a:lnTo>
                    <a:pt x="52" y="129"/>
                  </a:lnTo>
                  <a:lnTo>
                    <a:pt x="52" y="129"/>
                  </a:lnTo>
                  <a:lnTo>
                    <a:pt x="60" y="127"/>
                  </a:lnTo>
                  <a:lnTo>
                    <a:pt x="67" y="124"/>
                  </a:lnTo>
                  <a:lnTo>
                    <a:pt x="74" y="120"/>
                  </a:lnTo>
                  <a:lnTo>
                    <a:pt x="80" y="115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3" y="94"/>
                  </a:lnTo>
                  <a:lnTo>
                    <a:pt x="95" y="86"/>
                  </a:lnTo>
                  <a:lnTo>
                    <a:pt x="95" y="86"/>
                  </a:lnTo>
                  <a:lnTo>
                    <a:pt x="99" y="80"/>
                  </a:lnTo>
                  <a:lnTo>
                    <a:pt x="103" y="72"/>
                  </a:lnTo>
                  <a:lnTo>
                    <a:pt x="103" y="72"/>
                  </a:lnTo>
                  <a:lnTo>
                    <a:pt x="104" y="66"/>
                  </a:lnTo>
                  <a:lnTo>
                    <a:pt x="104" y="60"/>
                  </a:lnTo>
                  <a:lnTo>
                    <a:pt x="103" y="55"/>
                  </a:lnTo>
                  <a:lnTo>
                    <a:pt x="99" y="51"/>
                  </a:lnTo>
                  <a:lnTo>
                    <a:pt x="99" y="51"/>
                  </a:lnTo>
                  <a:lnTo>
                    <a:pt x="100" y="43"/>
                  </a:lnTo>
                  <a:lnTo>
                    <a:pt x="100" y="43"/>
                  </a:lnTo>
                  <a:lnTo>
                    <a:pt x="99" y="35"/>
                  </a:lnTo>
                  <a:lnTo>
                    <a:pt x="97" y="27"/>
                  </a:lnTo>
                  <a:lnTo>
                    <a:pt x="92" y="20"/>
                  </a:lnTo>
                  <a:lnTo>
                    <a:pt x="87" y="13"/>
                  </a:lnTo>
                  <a:lnTo>
                    <a:pt x="79" y="8"/>
                  </a:lnTo>
                  <a:lnTo>
                    <a:pt x="71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3" y="1"/>
                  </a:lnTo>
                  <a:lnTo>
                    <a:pt x="33" y="4"/>
                  </a:lnTo>
                  <a:lnTo>
                    <a:pt x="25" y="8"/>
                  </a:lnTo>
                  <a:lnTo>
                    <a:pt x="18" y="13"/>
                  </a:lnTo>
                  <a:lnTo>
                    <a:pt x="12" y="20"/>
                  </a:lnTo>
                  <a:lnTo>
                    <a:pt x="8" y="27"/>
                  </a:lnTo>
                  <a:lnTo>
                    <a:pt x="4" y="35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2" y="55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1" y="72"/>
                  </a:lnTo>
                  <a:lnTo>
                    <a:pt x="1" y="72"/>
                  </a:lnTo>
                  <a:close/>
                  <a:moveTo>
                    <a:pt x="8" y="59"/>
                  </a:moveTo>
                  <a:lnTo>
                    <a:pt x="8" y="59"/>
                  </a:lnTo>
                  <a:lnTo>
                    <a:pt x="10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6" y="55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1" y="51"/>
                  </a:lnTo>
                  <a:lnTo>
                    <a:pt x="21" y="51"/>
                  </a:lnTo>
                  <a:lnTo>
                    <a:pt x="21" y="46"/>
                  </a:lnTo>
                  <a:lnTo>
                    <a:pt x="21" y="44"/>
                  </a:lnTo>
                  <a:lnTo>
                    <a:pt x="24" y="41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40"/>
                  </a:lnTo>
                  <a:lnTo>
                    <a:pt x="30" y="41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9" y="47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9" y="51"/>
                  </a:lnTo>
                  <a:lnTo>
                    <a:pt x="53" y="51"/>
                  </a:lnTo>
                  <a:lnTo>
                    <a:pt x="59" y="51"/>
                  </a:lnTo>
                  <a:lnTo>
                    <a:pt x="63" y="50"/>
                  </a:lnTo>
                  <a:lnTo>
                    <a:pt x="63" y="50"/>
                  </a:lnTo>
                  <a:lnTo>
                    <a:pt x="67" y="47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5" y="41"/>
                  </a:lnTo>
                  <a:lnTo>
                    <a:pt x="76" y="40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81" y="41"/>
                  </a:lnTo>
                  <a:lnTo>
                    <a:pt x="82" y="44"/>
                  </a:lnTo>
                  <a:lnTo>
                    <a:pt x="83" y="46"/>
                  </a:lnTo>
                  <a:lnTo>
                    <a:pt x="82" y="51"/>
                  </a:lnTo>
                  <a:lnTo>
                    <a:pt x="82" y="51"/>
                  </a:lnTo>
                  <a:lnTo>
                    <a:pt x="80" y="54"/>
                  </a:lnTo>
                  <a:lnTo>
                    <a:pt x="80" y="54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9" y="55"/>
                  </a:lnTo>
                  <a:lnTo>
                    <a:pt x="91" y="54"/>
                  </a:lnTo>
                  <a:lnTo>
                    <a:pt x="93" y="54"/>
                  </a:lnTo>
                  <a:lnTo>
                    <a:pt x="93" y="54"/>
                  </a:lnTo>
                  <a:lnTo>
                    <a:pt x="94" y="55"/>
                  </a:lnTo>
                  <a:lnTo>
                    <a:pt x="96" y="58"/>
                  </a:lnTo>
                  <a:lnTo>
                    <a:pt x="96" y="58"/>
                  </a:lnTo>
                  <a:lnTo>
                    <a:pt x="97" y="63"/>
                  </a:lnTo>
                  <a:lnTo>
                    <a:pt x="96" y="71"/>
                  </a:lnTo>
                  <a:lnTo>
                    <a:pt x="96" y="71"/>
                  </a:lnTo>
                  <a:lnTo>
                    <a:pt x="93" y="78"/>
                  </a:lnTo>
                  <a:lnTo>
                    <a:pt x="91" y="80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88" y="89"/>
                  </a:lnTo>
                  <a:lnTo>
                    <a:pt x="84" y="97"/>
                  </a:lnTo>
                  <a:lnTo>
                    <a:pt x="80" y="103"/>
                  </a:lnTo>
                  <a:lnTo>
                    <a:pt x="76" y="108"/>
                  </a:lnTo>
                  <a:lnTo>
                    <a:pt x="71" y="114"/>
                  </a:lnTo>
                  <a:lnTo>
                    <a:pt x="65" y="118"/>
                  </a:lnTo>
                  <a:lnTo>
                    <a:pt x="59" y="120"/>
                  </a:lnTo>
                  <a:lnTo>
                    <a:pt x="52" y="121"/>
                  </a:lnTo>
                  <a:lnTo>
                    <a:pt x="52" y="121"/>
                  </a:lnTo>
                  <a:lnTo>
                    <a:pt x="45" y="120"/>
                  </a:lnTo>
                  <a:lnTo>
                    <a:pt x="40" y="118"/>
                  </a:lnTo>
                  <a:lnTo>
                    <a:pt x="33" y="114"/>
                  </a:lnTo>
                  <a:lnTo>
                    <a:pt x="28" y="108"/>
                  </a:lnTo>
                  <a:lnTo>
                    <a:pt x="24" y="103"/>
                  </a:lnTo>
                  <a:lnTo>
                    <a:pt x="20" y="97"/>
                  </a:lnTo>
                  <a:lnTo>
                    <a:pt x="17" y="89"/>
                  </a:lnTo>
                  <a:lnTo>
                    <a:pt x="15" y="83"/>
                  </a:lnTo>
                  <a:lnTo>
                    <a:pt x="15" y="83"/>
                  </a:lnTo>
                  <a:lnTo>
                    <a:pt x="13" y="80"/>
                  </a:lnTo>
                  <a:lnTo>
                    <a:pt x="11" y="7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8" y="64"/>
                  </a:lnTo>
                  <a:lnTo>
                    <a:pt x="8" y="59"/>
                  </a:lnTo>
                  <a:lnTo>
                    <a:pt x="8" y="5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  <p:sp>
          <p:nvSpPr>
            <p:cNvPr id="57" name="Freeform 156"/>
            <p:cNvSpPr>
              <a:spLocks/>
            </p:cNvSpPr>
            <p:nvPr/>
          </p:nvSpPr>
          <p:spPr bwMode="auto">
            <a:xfrm>
              <a:off x="5002308" y="3352743"/>
              <a:ext cx="152082" cy="77676"/>
            </a:xfrm>
            <a:custGeom>
              <a:avLst/>
              <a:gdLst>
                <a:gd name="T0" fmla="*/ 14 w 141"/>
                <a:gd name="T1" fmla="*/ 30 h 61"/>
                <a:gd name="T2" fmla="*/ 14 w 141"/>
                <a:gd name="T3" fmla="*/ 30 h 61"/>
                <a:gd name="T4" fmla="*/ 30 w 141"/>
                <a:gd name="T5" fmla="*/ 35 h 61"/>
                <a:gd name="T6" fmla="*/ 30 w 141"/>
                <a:gd name="T7" fmla="*/ 35 h 61"/>
                <a:gd name="T8" fmla="*/ 38 w 141"/>
                <a:gd name="T9" fmla="*/ 40 h 61"/>
                <a:gd name="T10" fmla="*/ 44 w 141"/>
                <a:gd name="T11" fmla="*/ 45 h 61"/>
                <a:gd name="T12" fmla="*/ 51 w 141"/>
                <a:gd name="T13" fmla="*/ 52 h 61"/>
                <a:gd name="T14" fmla="*/ 56 w 141"/>
                <a:gd name="T15" fmla="*/ 61 h 61"/>
                <a:gd name="T16" fmla="*/ 62 w 141"/>
                <a:gd name="T17" fmla="*/ 61 h 61"/>
                <a:gd name="T18" fmla="*/ 141 w 141"/>
                <a:gd name="T19" fmla="*/ 61 h 61"/>
                <a:gd name="T20" fmla="*/ 141 w 141"/>
                <a:gd name="T21" fmla="*/ 61 h 61"/>
                <a:gd name="T22" fmla="*/ 139 w 141"/>
                <a:gd name="T23" fmla="*/ 56 h 61"/>
                <a:gd name="T24" fmla="*/ 134 w 141"/>
                <a:gd name="T25" fmla="*/ 43 h 61"/>
                <a:gd name="T26" fmla="*/ 131 w 141"/>
                <a:gd name="T27" fmla="*/ 35 h 61"/>
                <a:gd name="T28" fmla="*/ 126 w 141"/>
                <a:gd name="T29" fmla="*/ 29 h 61"/>
                <a:gd name="T30" fmla="*/ 121 w 141"/>
                <a:gd name="T31" fmla="*/ 24 h 61"/>
                <a:gd name="T32" fmla="*/ 116 w 141"/>
                <a:gd name="T33" fmla="*/ 20 h 61"/>
                <a:gd name="T34" fmla="*/ 116 w 141"/>
                <a:gd name="T35" fmla="*/ 20 h 61"/>
                <a:gd name="T36" fmla="*/ 104 w 141"/>
                <a:gd name="T37" fmla="*/ 15 h 61"/>
                <a:gd name="T38" fmla="*/ 93 w 141"/>
                <a:gd name="T39" fmla="*/ 11 h 61"/>
                <a:gd name="T40" fmla="*/ 87 w 141"/>
                <a:gd name="T41" fmla="*/ 5 h 61"/>
                <a:gd name="T42" fmla="*/ 85 w 141"/>
                <a:gd name="T43" fmla="*/ 2 h 61"/>
                <a:gd name="T44" fmla="*/ 84 w 141"/>
                <a:gd name="T45" fmla="*/ 0 h 61"/>
                <a:gd name="T46" fmla="*/ 84 w 141"/>
                <a:gd name="T47" fmla="*/ 0 h 61"/>
                <a:gd name="T48" fmla="*/ 83 w 141"/>
                <a:gd name="T49" fmla="*/ 3 h 61"/>
                <a:gd name="T50" fmla="*/ 81 w 141"/>
                <a:gd name="T51" fmla="*/ 5 h 61"/>
                <a:gd name="T52" fmla="*/ 75 w 141"/>
                <a:gd name="T53" fmla="*/ 10 h 61"/>
                <a:gd name="T54" fmla="*/ 69 w 141"/>
                <a:gd name="T55" fmla="*/ 12 h 61"/>
                <a:gd name="T56" fmla="*/ 62 w 141"/>
                <a:gd name="T57" fmla="*/ 13 h 61"/>
                <a:gd name="T58" fmla="*/ 62 w 141"/>
                <a:gd name="T59" fmla="*/ 13 h 61"/>
                <a:gd name="T60" fmla="*/ 55 w 141"/>
                <a:gd name="T61" fmla="*/ 12 h 61"/>
                <a:gd name="T62" fmla="*/ 47 w 141"/>
                <a:gd name="T63" fmla="*/ 9 h 61"/>
                <a:gd name="T64" fmla="*/ 42 w 141"/>
                <a:gd name="T65" fmla="*/ 4 h 61"/>
                <a:gd name="T66" fmla="*/ 40 w 141"/>
                <a:gd name="T67" fmla="*/ 2 h 61"/>
                <a:gd name="T68" fmla="*/ 40 w 141"/>
                <a:gd name="T69" fmla="*/ 1 h 61"/>
                <a:gd name="T70" fmla="*/ 40 w 141"/>
                <a:gd name="T71" fmla="*/ 1 h 61"/>
                <a:gd name="T72" fmla="*/ 38 w 141"/>
                <a:gd name="T73" fmla="*/ 4 h 61"/>
                <a:gd name="T74" fmla="*/ 34 w 141"/>
                <a:gd name="T75" fmla="*/ 8 h 61"/>
                <a:gd name="T76" fmla="*/ 30 w 141"/>
                <a:gd name="T77" fmla="*/ 11 h 61"/>
                <a:gd name="T78" fmla="*/ 26 w 141"/>
                <a:gd name="T79" fmla="*/ 13 h 61"/>
                <a:gd name="T80" fmla="*/ 15 w 141"/>
                <a:gd name="T81" fmla="*/ 17 h 61"/>
                <a:gd name="T82" fmla="*/ 8 w 141"/>
                <a:gd name="T83" fmla="*/ 20 h 61"/>
                <a:gd name="T84" fmla="*/ 8 w 141"/>
                <a:gd name="T85" fmla="*/ 20 h 61"/>
                <a:gd name="T86" fmla="*/ 4 w 141"/>
                <a:gd name="T87" fmla="*/ 23 h 61"/>
                <a:gd name="T88" fmla="*/ 0 w 141"/>
                <a:gd name="T89" fmla="*/ 26 h 61"/>
                <a:gd name="T90" fmla="*/ 0 w 141"/>
                <a:gd name="T91" fmla="*/ 26 h 61"/>
                <a:gd name="T92" fmla="*/ 14 w 141"/>
                <a:gd name="T93" fmla="*/ 30 h 61"/>
                <a:gd name="T94" fmla="*/ 14 w 141"/>
                <a:gd name="T9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1" h="61">
                  <a:moveTo>
                    <a:pt x="14" y="30"/>
                  </a:moveTo>
                  <a:lnTo>
                    <a:pt x="14" y="30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38" y="40"/>
                  </a:lnTo>
                  <a:lnTo>
                    <a:pt x="44" y="45"/>
                  </a:lnTo>
                  <a:lnTo>
                    <a:pt x="51" y="52"/>
                  </a:lnTo>
                  <a:lnTo>
                    <a:pt x="56" y="61"/>
                  </a:lnTo>
                  <a:lnTo>
                    <a:pt x="62" y="61"/>
                  </a:lnTo>
                  <a:lnTo>
                    <a:pt x="141" y="61"/>
                  </a:lnTo>
                  <a:lnTo>
                    <a:pt x="141" y="61"/>
                  </a:lnTo>
                  <a:lnTo>
                    <a:pt x="139" y="56"/>
                  </a:lnTo>
                  <a:lnTo>
                    <a:pt x="134" y="43"/>
                  </a:lnTo>
                  <a:lnTo>
                    <a:pt x="131" y="35"/>
                  </a:lnTo>
                  <a:lnTo>
                    <a:pt x="126" y="29"/>
                  </a:lnTo>
                  <a:lnTo>
                    <a:pt x="121" y="24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04" y="15"/>
                  </a:lnTo>
                  <a:lnTo>
                    <a:pt x="93" y="11"/>
                  </a:lnTo>
                  <a:lnTo>
                    <a:pt x="87" y="5"/>
                  </a:lnTo>
                  <a:lnTo>
                    <a:pt x="85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3" y="3"/>
                  </a:lnTo>
                  <a:lnTo>
                    <a:pt x="81" y="5"/>
                  </a:lnTo>
                  <a:lnTo>
                    <a:pt x="75" y="10"/>
                  </a:lnTo>
                  <a:lnTo>
                    <a:pt x="69" y="12"/>
                  </a:lnTo>
                  <a:lnTo>
                    <a:pt x="62" y="13"/>
                  </a:lnTo>
                  <a:lnTo>
                    <a:pt x="62" y="13"/>
                  </a:lnTo>
                  <a:lnTo>
                    <a:pt x="55" y="12"/>
                  </a:lnTo>
                  <a:lnTo>
                    <a:pt x="47" y="9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8" y="4"/>
                  </a:lnTo>
                  <a:lnTo>
                    <a:pt x="34" y="8"/>
                  </a:lnTo>
                  <a:lnTo>
                    <a:pt x="30" y="11"/>
                  </a:lnTo>
                  <a:lnTo>
                    <a:pt x="26" y="13"/>
                  </a:lnTo>
                  <a:lnTo>
                    <a:pt x="15" y="17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4" y="23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30"/>
                  </a:lnTo>
                  <a:lnTo>
                    <a:pt x="14" y="3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  <p:sp>
          <p:nvSpPr>
            <p:cNvPr id="58" name="Freeform 157"/>
            <p:cNvSpPr>
              <a:spLocks noEditPoints="1"/>
            </p:cNvSpPr>
            <p:nvPr/>
          </p:nvSpPr>
          <p:spPr bwMode="auto">
            <a:xfrm>
              <a:off x="5030352" y="3245779"/>
              <a:ext cx="79816" cy="115877"/>
            </a:xfrm>
            <a:custGeom>
              <a:avLst/>
              <a:gdLst>
                <a:gd name="T0" fmla="*/ 3 w 74"/>
                <a:gd name="T1" fmla="*/ 56 h 91"/>
                <a:gd name="T2" fmla="*/ 7 w 74"/>
                <a:gd name="T3" fmla="*/ 66 h 91"/>
                <a:gd name="T4" fmla="*/ 17 w 74"/>
                <a:gd name="T5" fmla="*/ 81 h 91"/>
                <a:gd name="T6" fmla="*/ 31 w 74"/>
                <a:gd name="T7" fmla="*/ 89 h 91"/>
                <a:gd name="T8" fmla="*/ 43 w 74"/>
                <a:gd name="T9" fmla="*/ 89 h 91"/>
                <a:gd name="T10" fmla="*/ 57 w 74"/>
                <a:gd name="T11" fmla="*/ 81 h 91"/>
                <a:gd name="T12" fmla="*/ 66 w 74"/>
                <a:gd name="T13" fmla="*/ 66 h 91"/>
                <a:gd name="T14" fmla="*/ 70 w 74"/>
                <a:gd name="T15" fmla="*/ 56 h 91"/>
                <a:gd name="T16" fmla="*/ 74 w 74"/>
                <a:gd name="T17" fmla="*/ 46 h 91"/>
                <a:gd name="T18" fmla="*/ 70 w 74"/>
                <a:gd name="T19" fmla="*/ 35 h 91"/>
                <a:gd name="T20" fmla="*/ 71 w 74"/>
                <a:gd name="T21" fmla="*/ 30 h 91"/>
                <a:gd name="T22" fmla="*/ 65 w 74"/>
                <a:gd name="T23" fmla="*/ 13 h 91"/>
                <a:gd name="T24" fmla="*/ 50 w 74"/>
                <a:gd name="T25" fmla="*/ 2 h 91"/>
                <a:gd name="T26" fmla="*/ 36 w 74"/>
                <a:gd name="T27" fmla="*/ 0 h 91"/>
                <a:gd name="T28" fmla="*/ 17 w 74"/>
                <a:gd name="T29" fmla="*/ 4 h 91"/>
                <a:gd name="T30" fmla="*/ 5 w 74"/>
                <a:gd name="T31" fmla="*/ 18 h 91"/>
                <a:gd name="T32" fmla="*/ 2 w 74"/>
                <a:gd name="T33" fmla="*/ 30 h 91"/>
                <a:gd name="T34" fmla="*/ 1 w 74"/>
                <a:gd name="T35" fmla="*/ 38 h 91"/>
                <a:gd name="T36" fmla="*/ 1 w 74"/>
                <a:gd name="T37" fmla="*/ 51 h 91"/>
                <a:gd name="T38" fmla="*/ 5 w 74"/>
                <a:gd name="T39" fmla="*/ 41 h 91"/>
                <a:gd name="T40" fmla="*/ 7 w 74"/>
                <a:gd name="T41" fmla="*/ 37 h 91"/>
                <a:gd name="T42" fmla="*/ 14 w 74"/>
                <a:gd name="T43" fmla="*/ 41 h 91"/>
                <a:gd name="T44" fmla="*/ 16 w 74"/>
                <a:gd name="T45" fmla="*/ 38 h 91"/>
                <a:gd name="T46" fmla="*/ 15 w 74"/>
                <a:gd name="T47" fmla="*/ 33 h 91"/>
                <a:gd name="T48" fmla="*/ 18 w 74"/>
                <a:gd name="T49" fmla="*/ 28 h 91"/>
                <a:gd name="T50" fmla="*/ 21 w 74"/>
                <a:gd name="T51" fmla="*/ 29 h 91"/>
                <a:gd name="T52" fmla="*/ 31 w 74"/>
                <a:gd name="T53" fmla="*/ 34 h 91"/>
                <a:gd name="T54" fmla="*/ 45 w 74"/>
                <a:gd name="T55" fmla="*/ 34 h 91"/>
                <a:gd name="T56" fmla="*/ 50 w 74"/>
                <a:gd name="T57" fmla="*/ 31 h 91"/>
                <a:gd name="T58" fmla="*/ 54 w 74"/>
                <a:gd name="T59" fmla="*/ 28 h 91"/>
                <a:gd name="T60" fmla="*/ 58 w 74"/>
                <a:gd name="T61" fmla="*/ 29 h 91"/>
                <a:gd name="T62" fmla="*/ 59 w 74"/>
                <a:gd name="T63" fmla="*/ 35 h 91"/>
                <a:gd name="T64" fmla="*/ 57 w 74"/>
                <a:gd name="T65" fmla="*/ 38 h 91"/>
                <a:gd name="T66" fmla="*/ 63 w 74"/>
                <a:gd name="T67" fmla="*/ 38 h 91"/>
                <a:gd name="T68" fmla="*/ 65 w 74"/>
                <a:gd name="T69" fmla="*/ 37 h 91"/>
                <a:gd name="T70" fmla="*/ 68 w 74"/>
                <a:gd name="T71" fmla="*/ 40 h 91"/>
                <a:gd name="T72" fmla="*/ 68 w 74"/>
                <a:gd name="T73" fmla="*/ 49 h 91"/>
                <a:gd name="T74" fmla="*/ 63 w 74"/>
                <a:gd name="T75" fmla="*/ 57 h 91"/>
                <a:gd name="T76" fmla="*/ 57 w 74"/>
                <a:gd name="T77" fmla="*/ 72 h 91"/>
                <a:gd name="T78" fmla="*/ 46 w 74"/>
                <a:gd name="T79" fmla="*/ 83 h 91"/>
                <a:gd name="T80" fmla="*/ 36 w 74"/>
                <a:gd name="T81" fmla="*/ 85 h 91"/>
                <a:gd name="T82" fmla="*/ 23 w 74"/>
                <a:gd name="T83" fmla="*/ 80 h 91"/>
                <a:gd name="T84" fmla="*/ 14 w 74"/>
                <a:gd name="T85" fmla="*/ 67 h 91"/>
                <a:gd name="T86" fmla="*/ 11 w 74"/>
                <a:gd name="T87" fmla="*/ 57 h 91"/>
                <a:gd name="T88" fmla="*/ 5 w 74"/>
                <a:gd name="T89" fmla="*/ 49 h 91"/>
                <a:gd name="T90" fmla="*/ 5 w 74"/>
                <a:gd name="T91" fmla="*/ 4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4" h="91">
                  <a:moveTo>
                    <a:pt x="1" y="51"/>
                  </a:moveTo>
                  <a:lnTo>
                    <a:pt x="1" y="51"/>
                  </a:lnTo>
                  <a:lnTo>
                    <a:pt x="3" y="56"/>
                  </a:lnTo>
                  <a:lnTo>
                    <a:pt x="6" y="61"/>
                  </a:lnTo>
                  <a:lnTo>
                    <a:pt x="6" y="61"/>
                  </a:lnTo>
                  <a:lnTo>
                    <a:pt x="7" y="66"/>
                  </a:lnTo>
                  <a:lnTo>
                    <a:pt x="11" y="71"/>
                  </a:lnTo>
                  <a:lnTo>
                    <a:pt x="13" y="77"/>
                  </a:lnTo>
                  <a:lnTo>
                    <a:pt x="17" y="81"/>
                  </a:lnTo>
                  <a:lnTo>
                    <a:pt x="21" y="85"/>
                  </a:lnTo>
                  <a:lnTo>
                    <a:pt x="26" y="87"/>
                  </a:lnTo>
                  <a:lnTo>
                    <a:pt x="31" y="89"/>
                  </a:lnTo>
                  <a:lnTo>
                    <a:pt x="36" y="91"/>
                  </a:lnTo>
                  <a:lnTo>
                    <a:pt x="36" y="91"/>
                  </a:lnTo>
                  <a:lnTo>
                    <a:pt x="43" y="89"/>
                  </a:lnTo>
                  <a:lnTo>
                    <a:pt x="47" y="87"/>
                  </a:lnTo>
                  <a:lnTo>
                    <a:pt x="52" y="85"/>
                  </a:lnTo>
                  <a:lnTo>
                    <a:pt x="57" y="81"/>
                  </a:lnTo>
                  <a:lnTo>
                    <a:pt x="60" y="77"/>
                  </a:lnTo>
                  <a:lnTo>
                    <a:pt x="63" y="71"/>
                  </a:lnTo>
                  <a:lnTo>
                    <a:pt x="66" y="66"/>
                  </a:lnTo>
                  <a:lnTo>
                    <a:pt x="67" y="61"/>
                  </a:lnTo>
                  <a:lnTo>
                    <a:pt x="67" y="61"/>
                  </a:lnTo>
                  <a:lnTo>
                    <a:pt x="70" y="56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4" y="46"/>
                  </a:lnTo>
                  <a:lnTo>
                    <a:pt x="74" y="41"/>
                  </a:lnTo>
                  <a:lnTo>
                    <a:pt x="73" y="38"/>
                  </a:lnTo>
                  <a:lnTo>
                    <a:pt x="70" y="35"/>
                  </a:lnTo>
                  <a:lnTo>
                    <a:pt x="70" y="35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70" y="24"/>
                  </a:lnTo>
                  <a:lnTo>
                    <a:pt x="68" y="18"/>
                  </a:lnTo>
                  <a:lnTo>
                    <a:pt x="65" y="13"/>
                  </a:lnTo>
                  <a:lnTo>
                    <a:pt x="61" y="8"/>
                  </a:lnTo>
                  <a:lnTo>
                    <a:pt x="57" y="4"/>
                  </a:lnTo>
                  <a:lnTo>
                    <a:pt x="50" y="2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7" y="4"/>
                  </a:lnTo>
                  <a:lnTo>
                    <a:pt x="13" y="8"/>
                  </a:lnTo>
                  <a:lnTo>
                    <a:pt x="8" y="13"/>
                  </a:lnTo>
                  <a:lnTo>
                    <a:pt x="5" y="18"/>
                  </a:lnTo>
                  <a:lnTo>
                    <a:pt x="3" y="24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3" y="35"/>
                  </a:lnTo>
                  <a:lnTo>
                    <a:pt x="3" y="35"/>
                  </a:lnTo>
                  <a:lnTo>
                    <a:pt x="1" y="38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1" y="51"/>
                  </a:lnTo>
                  <a:close/>
                  <a:moveTo>
                    <a:pt x="5" y="41"/>
                  </a:moveTo>
                  <a:lnTo>
                    <a:pt x="5" y="41"/>
                  </a:lnTo>
                  <a:lnTo>
                    <a:pt x="6" y="38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10" y="37"/>
                  </a:lnTo>
                  <a:lnTo>
                    <a:pt x="11" y="38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5" y="31"/>
                  </a:lnTo>
                  <a:lnTo>
                    <a:pt x="16" y="29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9" y="28"/>
                  </a:lnTo>
                  <a:lnTo>
                    <a:pt x="21" y="29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7" y="35"/>
                  </a:lnTo>
                  <a:lnTo>
                    <a:pt x="45" y="34"/>
                  </a:lnTo>
                  <a:lnTo>
                    <a:pt x="45" y="34"/>
                  </a:lnTo>
                  <a:lnTo>
                    <a:pt x="48" y="33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29"/>
                  </a:lnTo>
                  <a:lnTo>
                    <a:pt x="54" y="28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8" y="29"/>
                  </a:lnTo>
                  <a:lnTo>
                    <a:pt x="59" y="31"/>
                  </a:lnTo>
                  <a:lnTo>
                    <a:pt x="59" y="33"/>
                  </a:lnTo>
                  <a:lnTo>
                    <a:pt x="59" y="35"/>
                  </a:lnTo>
                  <a:lnTo>
                    <a:pt x="59" y="35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60" y="41"/>
                  </a:lnTo>
                  <a:lnTo>
                    <a:pt x="60" y="41"/>
                  </a:lnTo>
                  <a:lnTo>
                    <a:pt x="63" y="38"/>
                  </a:lnTo>
                  <a:lnTo>
                    <a:pt x="64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7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5"/>
                  </a:lnTo>
                  <a:lnTo>
                    <a:pt x="68" y="49"/>
                  </a:lnTo>
                  <a:lnTo>
                    <a:pt x="68" y="49"/>
                  </a:lnTo>
                  <a:lnTo>
                    <a:pt x="66" y="54"/>
                  </a:lnTo>
                  <a:lnTo>
                    <a:pt x="63" y="57"/>
                  </a:lnTo>
                  <a:lnTo>
                    <a:pt x="63" y="57"/>
                  </a:lnTo>
                  <a:lnTo>
                    <a:pt x="62" y="63"/>
                  </a:lnTo>
                  <a:lnTo>
                    <a:pt x="60" y="67"/>
                  </a:lnTo>
                  <a:lnTo>
                    <a:pt x="57" y="72"/>
                  </a:lnTo>
                  <a:lnTo>
                    <a:pt x="53" y="77"/>
                  </a:lnTo>
                  <a:lnTo>
                    <a:pt x="50" y="80"/>
                  </a:lnTo>
                  <a:lnTo>
                    <a:pt x="46" y="83"/>
                  </a:lnTo>
                  <a:lnTo>
                    <a:pt x="42" y="85"/>
                  </a:lnTo>
                  <a:lnTo>
                    <a:pt x="36" y="85"/>
                  </a:lnTo>
                  <a:lnTo>
                    <a:pt x="36" y="85"/>
                  </a:lnTo>
                  <a:lnTo>
                    <a:pt x="32" y="85"/>
                  </a:lnTo>
                  <a:lnTo>
                    <a:pt x="28" y="83"/>
                  </a:lnTo>
                  <a:lnTo>
                    <a:pt x="23" y="80"/>
                  </a:lnTo>
                  <a:lnTo>
                    <a:pt x="19" y="77"/>
                  </a:lnTo>
                  <a:lnTo>
                    <a:pt x="16" y="72"/>
                  </a:lnTo>
                  <a:lnTo>
                    <a:pt x="14" y="67"/>
                  </a:lnTo>
                  <a:lnTo>
                    <a:pt x="12" y="63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7" y="54"/>
                  </a:lnTo>
                  <a:lnTo>
                    <a:pt x="5" y="49"/>
                  </a:lnTo>
                  <a:lnTo>
                    <a:pt x="5" y="49"/>
                  </a:lnTo>
                  <a:lnTo>
                    <a:pt x="4" y="45"/>
                  </a:lnTo>
                  <a:lnTo>
                    <a:pt x="5" y="41"/>
                  </a:lnTo>
                  <a:lnTo>
                    <a:pt x="5" y="4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09" y="2947423"/>
            <a:ext cx="293582" cy="29358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47" y="3249612"/>
            <a:ext cx="354972" cy="34445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5431373" y="3954235"/>
            <a:ext cx="384638" cy="249598"/>
            <a:chOff x="7144042" y="4182642"/>
            <a:chExt cx="512851" cy="332797"/>
          </a:xfrm>
        </p:grpSpPr>
        <p:sp>
          <p:nvSpPr>
            <p:cNvPr id="62" name="Freeform 75"/>
            <p:cNvSpPr>
              <a:spLocks/>
            </p:cNvSpPr>
            <p:nvPr/>
          </p:nvSpPr>
          <p:spPr bwMode="auto">
            <a:xfrm>
              <a:off x="7382410" y="4348001"/>
              <a:ext cx="219105" cy="80079"/>
            </a:xfrm>
            <a:custGeom>
              <a:avLst/>
              <a:gdLst>
                <a:gd name="T0" fmla="*/ 120 w 182"/>
                <a:gd name="T1" fmla="*/ 0 h 77"/>
                <a:gd name="T2" fmla="*/ 109 w 182"/>
                <a:gd name="T3" fmla="*/ 29 h 77"/>
                <a:gd name="T4" fmla="*/ 100 w 182"/>
                <a:gd name="T5" fmla="*/ 47 h 77"/>
                <a:gd name="T6" fmla="*/ 98 w 182"/>
                <a:gd name="T7" fmla="*/ 49 h 77"/>
                <a:gd name="T8" fmla="*/ 99 w 182"/>
                <a:gd name="T9" fmla="*/ 46 h 77"/>
                <a:gd name="T10" fmla="*/ 100 w 182"/>
                <a:gd name="T11" fmla="*/ 43 h 77"/>
                <a:gd name="T12" fmla="*/ 97 w 182"/>
                <a:gd name="T13" fmla="*/ 27 h 77"/>
                <a:gd name="T14" fmla="*/ 102 w 182"/>
                <a:gd name="T15" fmla="*/ 8 h 77"/>
                <a:gd name="T16" fmla="*/ 80 w 182"/>
                <a:gd name="T17" fmla="*/ 8 h 77"/>
                <a:gd name="T18" fmla="*/ 88 w 182"/>
                <a:gd name="T19" fmla="*/ 18 h 77"/>
                <a:gd name="T20" fmla="*/ 84 w 182"/>
                <a:gd name="T21" fmla="*/ 43 h 77"/>
                <a:gd name="T22" fmla="*/ 84 w 182"/>
                <a:gd name="T23" fmla="*/ 45 h 77"/>
                <a:gd name="T24" fmla="*/ 85 w 182"/>
                <a:gd name="T25" fmla="*/ 48 h 77"/>
                <a:gd name="T26" fmla="*/ 85 w 182"/>
                <a:gd name="T27" fmla="*/ 49 h 77"/>
                <a:gd name="T28" fmla="*/ 79 w 182"/>
                <a:gd name="T29" fmla="*/ 43 h 77"/>
                <a:gd name="T30" fmla="*/ 67 w 182"/>
                <a:gd name="T31" fmla="*/ 13 h 77"/>
                <a:gd name="T32" fmla="*/ 63 w 182"/>
                <a:gd name="T33" fmla="*/ 0 h 77"/>
                <a:gd name="T34" fmla="*/ 60 w 182"/>
                <a:gd name="T35" fmla="*/ 5 h 77"/>
                <a:gd name="T36" fmla="*/ 53 w 182"/>
                <a:gd name="T37" fmla="*/ 10 h 77"/>
                <a:gd name="T38" fmla="*/ 29 w 182"/>
                <a:gd name="T39" fmla="*/ 19 h 77"/>
                <a:gd name="T40" fmla="*/ 23 w 182"/>
                <a:gd name="T41" fmla="*/ 24 h 77"/>
                <a:gd name="T42" fmla="*/ 12 w 182"/>
                <a:gd name="T43" fmla="*/ 41 h 77"/>
                <a:gd name="T44" fmla="*/ 3 w 182"/>
                <a:gd name="T45" fmla="*/ 69 h 77"/>
                <a:gd name="T46" fmla="*/ 92 w 182"/>
                <a:gd name="T47" fmla="*/ 77 h 77"/>
                <a:gd name="T48" fmla="*/ 182 w 182"/>
                <a:gd name="T49" fmla="*/ 77 h 77"/>
                <a:gd name="T50" fmla="*/ 174 w 182"/>
                <a:gd name="T51" fmla="*/ 51 h 77"/>
                <a:gd name="T52" fmla="*/ 165 w 182"/>
                <a:gd name="T53" fmla="*/ 31 h 77"/>
                <a:gd name="T54" fmla="*/ 156 w 182"/>
                <a:gd name="T55" fmla="*/ 21 h 77"/>
                <a:gd name="T56" fmla="*/ 153 w 182"/>
                <a:gd name="T57" fmla="*/ 19 h 77"/>
                <a:gd name="T58" fmla="*/ 125 w 182"/>
                <a:gd name="T59" fmla="*/ 8 h 77"/>
                <a:gd name="T60" fmla="*/ 120 w 182"/>
                <a:gd name="T61" fmla="*/ 2 h 77"/>
                <a:gd name="T62" fmla="*/ 120 w 182"/>
                <a:gd name="T6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" h="77">
                  <a:moveTo>
                    <a:pt x="120" y="0"/>
                  </a:moveTo>
                  <a:lnTo>
                    <a:pt x="120" y="0"/>
                  </a:lnTo>
                  <a:lnTo>
                    <a:pt x="116" y="13"/>
                  </a:lnTo>
                  <a:lnTo>
                    <a:pt x="109" y="29"/>
                  </a:lnTo>
                  <a:lnTo>
                    <a:pt x="103" y="43"/>
                  </a:lnTo>
                  <a:lnTo>
                    <a:pt x="100" y="47"/>
                  </a:lnTo>
                  <a:lnTo>
                    <a:pt x="98" y="49"/>
                  </a:lnTo>
                  <a:lnTo>
                    <a:pt x="98" y="49"/>
                  </a:lnTo>
                  <a:lnTo>
                    <a:pt x="98" y="47"/>
                  </a:lnTo>
                  <a:lnTo>
                    <a:pt x="99" y="46"/>
                  </a:lnTo>
                  <a:lnTo>
                    <a:pt x="99" y="44"/>
                  </a:lnTo>
                  <a:lnTo>
                    <a:pt x="100" y="43"/>
                  </a:lnTo>
                  <a:lnTo>
                    <a:pt x="100" y="43"/>
                  </a:lnTo>
                  <a:lnTo>
                    <a:pt x="97" y="27"/>
                  </a:lnTo>
                  <a:lnTo>
                    <a:pt x="94" y="18"/>
                  </a:lnTo>
                  <a:lnTo>
                    <a:pt x="102" y="8"/>
                  </a:lnTo>
                  <a:lnTo>
                    <a:pt x="92" y="8"/>
                  </a:lnTo>
                  <a:lnTo>
                    <a:pt x="80" y="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6" y="27"/>
                  </a:lnTo>
                  <a:lnTo>
                    <a:pt x="84" y="43"/>
                  </a:lnTo>
                  <a:lnTo>
                    <a:pt x="84" y="43"/>
                  </a:lnTo>
                  <a:lnTo>
                    <a:pt x="84" y="45"/>
                  </a:lnTo>
                  <a:lnTo>
                    <a:pt x="85" y="46"/>
                  </a:lnTo>
                  <a:lnTo>
                    <a:pt x="85" y="48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3"/>
                  </a:lnTo>
                  <a:lnTo>
                    <a:pt x="73" y="29"/>
                  </a:lnTo>
                  <a:lnTo>
                    <a:pt x="67" y="13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2" y="2"/>
                  </a:lnTo>
                  <a:lnTo>
                    <a:pt x="60" y="5"/>
                  </a:lnTo>
                  <a:lnTo>
                    <a:pt x="57" y="8"/>
                  </a:lnTo>
                  <a:lnTo>
                    <a:pt x="53" y="10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6" y="21"/>
                  </a:lnTo>
                  <a:lnTo>
                    <a:pt x="23" y="24"/>
                  </a:lnTo>
                  <a:lnTo>
                    <a:pt x="17" y="31"/>
                  </a:lnTo>
                  <a:lnTo>
                    <a:pt x="12" y="41"/>
                  </a:lnTo>
                  <a:lnTo>
                    <a:pt x="9" y="51"/>
                  </a:lnTo>
                  <a:lnTo>
                    <a:pt x="3" y="69"/>
                  </a:lnTo>
                  <a:lnTo>
                    <a:pt x="0" y="77"/>
                  </a:lnTo>
                  <a:lnTo>
                    <a:pt x="92" y="77"/>
                  </a:lnTo>
                  <a:lnTo>
                    <a:pt x="182" y="77"/>
                  </a:lnTo>
                  <a:lnTo>
                    <a:pt x="182" y="77"/>
                  </a:lnTo>
                  <a:lnTo>
                    <a:pt x="180" y="69"/>
                  </a:lnTo>
                  <a:lnTo>
                    <a:pt x="174" y="51"/>
                  </a:lnTo>
                  <a:lnTo>
                    <a:pt x="170" y="41"/>
                  </a:lnTo>
                  <a:lnTo>
                    <a:pt x="165" y="31"/>
                  </a:lnTo>
                  <a:lnTo>
                    <a:pt x="160" y="24"/>
                  </a:lnTo>
                  <a:lnTo>
                    <a:pt x="156" y="21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30" y="10"/>
                  </a:lnTo>
                  <a:lnTo>
                    <a:pt x="125" y="8"/>
                  </a:lnTo>
                  <a:lnTo>
                    <a:pt x="122" y="5"/>
                  </a:lnTo>
                  <a:lnTo>
                    <a:pt x="120" y="2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  <p:sp>
          <p:nvSpPr>
            <p:cNvPr id="63" name="Freeform 76"/>
            <p:cNvSpPr>
              <a:spLocks/>
            </p:cNvSpPr>
            <p:nvPr/>
          </p:nvSpPr>
          <p:spPr bwMode="auto">
            <a:xfrm>
              <a:off x="7453438" y="4252321"/>
              <a:ext cx="80660" cy="95679"/>
            </a:xfrm>
            <a:custGeom>
              <a:avLst/>
              <a:gdLst>
                <a:gd name="T0" fmla="*/ 32 w 67"/>
                <a:gd name="T1" fmla="*/ 92 h 92"/>
                <a:gd name="T2" fmla="*/ 32 w 67"/>
                <a:gd name="T3" fmla="*/ 92 h 92"/>
                <a:gd name="T4" fmla="*/ 38 w 67"/>
                <a:gd name="T5" fmla="*/ 91 h 92"/>
                <a:gd name="T6" fmla="*/ 41 w 67"/>
                <a:gd name="T7" fmla="*/ 90 h 92"/>
                <a:gd name="T8" fmla="*/ 45 w 67"/>
                <a:gd name="T9" fmla="*/ 88 h 92"/>
                <a:gd name="T10" fmla="*/ 48 w 67"/>
                <a:gd name="T11" fmla="*/ 86 h 92"/>
                <a:gd name="T12" fmla="*/ 55 w 67"/>
                <a:gd name="T13" fmla="*/ 79 h 92"/>
                <a:gd name="T14" fmla="*/ 59 w 67"/>
                <a:gd name="T15" fmla="*/ 71 h 92"/>
                <a:gd name="T16" fmla="*/ 63 w 67"/>
                <a:gd name="T17" fmla="*/ 61 h 92"/>
                <a:gd name="T18" fmla="*/ 65 w 67"/>
                <a:gd name="T19" fmla="*/ 52 h 92"/>
                <a:gd name="T20" fmla="*/ 66 w 67"/>
                <a:gd name="T21" fmla="*/ 43 h 92"/>
                <a:gd name="T22" fmla="*/ 67 w 67"/>
                <a:gd name="T23" fmla="*/ 34 h 92"/>
                <a:gd name="T24" fmla="*/ 67 w 67"/>
                <a:gd name="T25" fmla="*/ 34 h 92"/>
                <a:gd name="T26" fmla="*/ 66 w 67"/>
                <a:gd name="T27" fmla="*/ 28 h 92"/>
                <a:gd name="T28" fmla="*/ 64 w 67"/>
                <a:gd name="T29" fmla="*/ 22 h 92"/>
                <a:gd name="T30" fmla="*/ 61 w 67"/>
                <a:gd name="T31" fmla="*/ 15 h 92"/>
                <a:gd name="T32" fmla="*/ 58 w 67"/>
                <a:gd name="T33" fmla="*/ 10 h 92"/>
                <a:gd name="T34" fmla="*/ 52 w 67"/>
                <a:gd name="T35" fmla="*/ 6 h 92"/>
                <a:gd name="T36" fmla="*/ 47 w 67"/>
                <a:gd name="T37" fmla="*/ 2 h 92"/>
                <a:gd name="T38" fmla="*/ 41 w 67"/>
                <a:gd name="T39" fmla="*/ 0 h 92"/>
                <a:gd name="T40" fmla="*/ 33 w 67"/>
                <a:gd name="T41" fmla="*/ 0 h 92"/>
                <a:gd name="T42" fmla="*/ 33 w 67"/>
                <a:gd name="T43" fmla="*/ 0 h 92"/>
                <a:gd name="T44" fmla="*/ 27 w 67"/>
                <a:gd name="T45" fmla="*/ 0 h 92"/>
                <a:gd name="T46" fmla="*/ 20 w 67"/>
                <a:gd name="T47" fmla="*/ 2 h 92"/>
                <a:gd name="T48" fmla="*/ 15 w 67"/>
                <a:gd name="T49" fmla="*/ 6 h 92"/>
                <a:gd name="T50" fmla="*/ 10 w 67"/>
                <a:gd name="T51" fmla="*/ 10 h 92"/>
                <a:gd name="T52" fmla="*/ 5 w 67"/>
                <a:gd name="T53" fmla="*/ 15 h 92"/>
                <a:gd name="T54" fmla="*/ 3 w 67"/>
                <a:gd name="T55" fmla="*/ 22 h 92"/>
                <a:gd name="T56" fmla="*/ 1 w 67"/>
                <a:gd name="T57" fmla="*/ 28 h 92"/>
                <a:gd name="T58" fmla="*/ 0 w 67"/>
                <a:gd name="T59" fmla="*/ 34 h 92"/>
                <a:gd name="T60" fmla="*/ 0 w 67"/>
                <a:gd name="T61" fmla="*/ 34 h 92"/>
                <a:gd name="T62" fmla="*/ 0 w 67"/>
                <a:gd name="T63" fmla="*/ 43 h 92"/>
                <a:gd name="T64" fmla="*/ 2 w 67"/>
                <a:gd name="T65" fmla="*/ 52 h 92"/>
                <a:gd name="T66" fmla="*/ 4 w 67"/>
                <a:gd name="T67" fmla="*/ 61 h 92"/>
                <a:gd name="T68" fmla="*/ 8 w 67"/>
                <a:gd name="T69" fmla="*/ 71 h 92"/>
                <a:gd name="T70" fmla="*/ 12 w 67"/>
                <a:gd name="T71" fmla="*/ 79 h 92"/>
                <a:gd name="T72" fmla="*/ 17 w 67"/>
                <a:gd name="T73" fmla="*/ 86 h 92"/>
                <a:gd name="T74" fmla="*/ 20 w 67"/>
                <a:gd name="T75" fmla="*/ 88 h 92"/>
                <a:gd name="T76" fmla="*/ 24 w 67"/>
                <a:gd name="T77" fmla="*/ 90 h 92"/>
                <a:gd name="T78" fmla="*/ 28 w 67"/>
                <a:gd name="T79" fmla="*/ 91 h 92"/>
                <a:gd name="T80" fmla="*/ 32 w 67"/>
                <a:gd name="T81" fmla="*/ 92 h 92"/>
                <a:gd name="T82" fmla="*/ 32 w 67"/>
                <a:gd name="T8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92">
                  <a:moveTo>
                    <a:pt x="32" y="92"/>
                  </a:moveTo>
                  <a:lnTo>
                    <a:pt x="32" y="92"/>
                  </a:lnTo>
                  <a:lnTo>
                    <a:pt x="38" y="91"/>
                  </a:lnTo>
                  <a:lnTo>
                    <a:pt x="41" y="90"/>
                  </a:lnTo>
                  <a:lnTo>
                    <a:pt x="45" y="88"/>
                  </a:lnTo>
                  <a:lnTo>
                    <a:pt x="48" y="86"/>
                  </a:lnTo>
                  <a:lnTo>
                    <a:pt x="55" y="79"/>
                  </a:lnTo>
                  <a:lnTo>
                    <a:pt x="59" y="71"/>
                  </a:lnTo>
                  <a:lnTo>
                    <a:pt x="63" y="61"/>
                  </a:lnTo>
                  <a:lnTo>
                    <a:pt x="65" y="52"/>
                  </a:lnTo>
                  <a:lnTo>
                    <a:pt x="66" y="43"/>
                  </a:lnTo>
                  <a:lnTo>
                    <a:pt x="67" y="34"/>
                  </a:lnTo>
                  <a:lnTo>
                    <a:pt x="67" y="34"/>
                  </a:lnTo>
                  <a:lnTo>
                    <a:pt x="66" y="28"/>
                  </a:lnTo>
                  <a:lnTo>
                    <a:pt x="64" y="22"/>
                  </a:lnTo>
                  <a:lnTo>
                    <a:pt x="61" y="15"/>
                  </a:lnTo>
                  <a:lnTo>
                    <a:pt x="58" y="10"/>
                  </a:lnTo>
                  <a:lnTo>
                    <a:pt x="52" y="6"/>
                  </a:lnTo>
                  <a:lnTo>
                    <a:pt x="47" y="2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20" y="2"/>
                  </a:lnTo>
                  <a:lnTo>
                    <a:pt x="15" y="6"/>
                  </a:lnTo>
                  <a:lnTo>
                    <a:pt x="10" y="10"/>
                  </a:lnTo>
                  <a:lnTo>
                    <a:pt x="5" y="15"/>
                  </a:lnTo>
                  <a:lnTo>
                    <a:pt x="3" y="22"/>
                  </a:lnTo>
                  <a:lnTo>
                    <a:pt x="1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2" y="52"/>
                  </a:lnTo>
                  <a:lnTo>
                    <a:pt x="4" y="61"/>
                  </a:lnTo>
                  <a:lnTo>
                    <a:pt x="8" y="71"/>
                  </a:lnTo>
                  <a:lnTo>
                    <a:pt x="12" y="79"/>
                  </a:lnTo>
                  <a:lnTo>
                    <a:pt x="17" y="86"/>
                  </a:lnTo>
                  <a:lnTo>
                    <a:pt x="20" y="88"/>
                  </a:lnTo>
                  <a:lnTo>
                    <a:pt x="24" y="90"/>
                  </a:lnTo>
                  <a:lnTo>
                    <a:pt x="28" y="91"/>
                  </a:lnTo>
                  <a:lnTo>
                    <a:pt x="32" y="92"/>
                  </a:lnTo>
                  <a:lnTo>
                    <a:pt x="32" y="9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  <p:sp>
          <p:nvSpPr>
            <p:cNvPr id="64" name="Freeform 77"/>
            <p:cNvSpPr>
              <a:spLocks/>
            </p:cNvSpPr>
            <p:nvPr/>
          </p:nvSpPr>
          <p:spPr bwMode="auto">
            <a:xfrm>
              <a:off x="7144042" y="4431200"/>
              <a:ext cx="217902" cy="84239"/>
            </a:xfrm>
            <a:custGeom>
              <a:avLst/>
              <a:gdLst>
                <a:gd name="T0" fmla="*/ 152 w 181"/>
                <a:gd name="T1" fmla="*/ 23 h 81"/>
                <a:gd name="T2" fmla="*/ 152 w 181"/>
                <a:gd name="T3" fmla="*/ 23 h 81"/>
                <a:gd name="T4" fmla="*/ 139 w 181"/>
                <a:gd name="T5" fmla="*/ 17 h 81"/>
                <a:gd name="T6" fmla="*/ 127 w 181"/>
                <a:gd name="T7" fmla="*/ 12 h 81"/>
                <a:gd name="T8" fmla="*/ 123 w 181"/>
                <a:gd name="T9" fmla="*/ 9 h 81"/>
                <a:gd name="T10" fmla="*/ 118 w 181"/>
                <a:gd name="T11" fmla="*/ 6 h 81"/>
                <a:gd name="T12" fmla="*/ 116 w 181"/>
                <a:gd name="T13" fmla="*/ 3 h 81"/>
                <a:gd name="T14" fmla="*/ 115 w 181"/>
                <a:gd name="T15" fmla="*/ 0 h 81"/>
                <a:gd name="T16" fmla="*/ 115 w 181"/>
                <a:gd name="T17" fmla="*/ 0 h 81"/>
                <a:gd name="T18" fmla="*/ 114 w 181"/>
                <a:gd name="T19" fmla="*/ 2 h 81"/>
                <a:gd name="T20" fmla="*/ 112 w 181"/>
                <a:gd name="T21" fmla="*/ 4 h 81"/>
                <a:gd name="T22" fmla="*/ 107 w 181"/>
                <a:gd name="T23" fmla="*/ 8 h 81"/>
                <a:gd name="T24" fmla="*/ 99 w 181"/>
                <a:gd name="T25" fmla="*/ 10 h 81"/>
                <a:gd name="T26" fmla="*/ 91 w 181"/>
                <a:gd name="T27" fmla="*/ 11 h 81"/>
                <a:gd name="T28" fmla="*/ 82 w 181"/>
                <a:gd name="T29" fmla="*/ 10 h 81"/>
                <a:gd name="T30" fmla="*/ 73 w 181"/>
                <a:gd name="T31" fmla="*/ 8 h 81"/>
                <a:gd name="T32" fmla="*/ 68 w 181"/>
                <a:gd name="T33" fmla="*/ 4 h 81"/>
                <a:gd name="T34" fmla="*/ 66 w 181"/>
                <a:gd name="T35" fmla="*/ 2 h 81"/>
                <a:gd name="T36" fmla="*/ 65 w 181"/>
                <a:gd name="T37" fmla="*/ 0 h 81"/>
                <a:gd name="T38" fmla="*/ 65 w 181"/>
                <a:gd name="T39" fmla="*/ 0 h 81"/>
                <a:gd name="T40" fmla="*/ 64 w 181"/>
                <a:gd name="T41" fmla="*/ 3 h 81"/>
                <a:gd name="T42" fmla="*/ 62 w 181"/>
                <a:gd name="T43" fmla="*/ 6 h 81"/>
                <a:gd name="T44" fmla="*/ 59 w 181"/>
                <a:gd name="T45" fmla="*/ 9 h 81"/>
                <a:gd name="T46" fmla="*/ 53 w 181"/>
                <a:gd name="T47" fmla="*/ 12 h 81"/>
                <a:gd name="T48" fmla="*/ 41 w 181"/>
                <a:gd name="T49" fmla="*/ 17 h 81"/>
                <a:gd name="T50" fmla="*/ 29 w 181"/>
                <a:gd name="T51" fmla="*/ 23 h 81"/>
                <a:gd name="T52" fmla="*/ 29 w 181"/>
                <a:gd name="T53" fmla="*/ 23 h 81"/>
                <a:gd name="T54" fmla="*/ 25 w 181"/>
                <a:gd name="T55" fmla="*/ 25 h 81"/>
                <a:gd name="T56" fmla="*/ 22 w 181"/>
                <a:gd name="T57" fmla="*/ 28 h 81"/>
                <a:gd name="T58" fmla="*/ 16 w 181"/>
                <a:gd name="T59" fmla="*/ 35 h 81"/>
                <a:gd name="T60" fmla="*/ 12 w 181"/>
                <a:gd name="T61" fmla="*/ 45 h 81"/>
                <a:gd name="T62" fmla="*/ 7 w 181"/>
                <a:gd name="T63" fmla="*/ 55 h 81"/>
                <a:gd name="T64" fmla="*/ 2 w 181"/>
                <a:gd name="T65" fmla="*/ 73 h 81"/>
                <a:gd name="T66" fmla="*/ 0 w 181"/>
                <a:gd name="T67" fmla="*/ 81 h 81"/>
                <a:gd name="T68" fmla="*/ 91 w 181"/>
                <a:gd name="T69" fmla="*/ 81 h 81"/>
                <a:gd name="T70" fmla="*/ 181 w 181"/>
                <a:gd name="T71" fmla="*/ 81 h 81"/>
                <a:gd name="T72" fmla="*/ 181 w 181"/>
                <a:gd name="T73" fmla="*/ 81 h 81"/>
                <a:gd name="T74" fmla="*/ 179 w 181"/>
                <a:gd name="T75" fmla="*/ 73 h 81"/>
                <a:gd name="T76" fmla="*/ 173 w 181"/>
                <a:gd name="T77" fmla="*/ 55 h 81"/>
                <a:gd name="T78" fmla="*/ 169 w 181"/>
                <a:gd name="T79" fmla="*/ 45 h 81"/>
                <a:gd name="T80" fmla="*/ 164 w 181"/>
                <a:gd name="T81" fmla="*/ 35 h 81"/>
                <a:gd name="T82" fmla="*/ 159 w 181"/>
                <a:gd name="T83" fmla="*/ 28 h 81"/>
                <a:gd name="T84" fmla="*/ 156 w 181"/>
                <a:gd name="T85" fmla="*/ 25 h 81"/>
                <a:gd name="T86" fmla="*/ 152 w 181"/>
                <a:gd name="T87" fmla="*/ 23 h 81"/>
                <a:gd name="T88" fmla="*/ 152 w 181"/>
                <a:gd name="T89" fmla="*/ 2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" h="81">
                  <a:moveTo>
                    <a:pt x="152" y="23"/>
                  </a:moveTo>
                  <a:lnTo>
                    <a:pt x="152" y="23"/>
                  </a:lnTo>
                  <a:lnTo>
                    <a:pt x="139" y="17"/>
                  </a:lnTo>
                  <a:lnTo>
                    <a:pt x="127" y="12"/>
                  </a:lnTo>
                  <a:lnTo>
                    <a:pt x="123" y="9"/>
                  </a:lnTo>
                  <a:lnTo>
                    <a:pt x="118" y="6"/>
                  </a:lnTo>
                  <a:lnTo>
                    <a:pt x="116" y="3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14" y="2"/>
                  </a:lnTo>
                  <a:lnTo>
                    <a:pt x="112" y="4"/>
                  </a:lnTo>
                  <a:lnTo>
                    <a:pt x="107" y="8"/>
                  </a:lnTo>
                  <a:lnTo>
                    <a:pt x="99" y="10"/>
                  </a:lnTo>
                  <a:lnTo>
                    <a:pt x="91" y="11"/>
                  </a:lnTo>
                  <a:lnTo>
                    <a:pt x="82" y="10"/>
                  </a:lnTo>
                  <a:lnTo>
                    <a:pt x="73" y="8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4" y="3"/>
                  </a:lnTo>
                  <a:lnTo>
                    <a:pt x="62" y="6"/>
                  </a:lnTo>
                  <a:lnTo>
                    <a:pt x="59" y="9"/>
                  </a:lnTo>
                  <a:lnTo>
                    <a:pt x="53" y="12"/>
                  </a:lnTo>
                  <a:lnTo>
                    <a:pt x="41" y="17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25" y="25"/>
                  </a:lnTo>
                  <a:lnTo>
                    <a:pt x="22" y="28"/>
                  </a:lnTo>
                  <a:lnTo>
                    <a:pt x="16" y="35"/>
                  </a:lnTo>
                  <a:lnTo>
                    <a:pt x="12" y="45"/>
                  </a:lnTo>
                  <a:lnTo>
                    <a:pt x="7" y="55"/>
                  </a:lnTo>
                  <a:lnTo>
                    <a:pt x="2" y="73"/>
                  </a:lnTo>
                  <a:lnTo>
                    <a:pt x="0" y="81"/>
                  </a:lnTo>
                  <a:lnTo>
                    <a:pt x="91" y="81"/>
                  </a:lnTo>
                  <a:lnTo>
                    <a:pt x="181" y="81"/>
                  </a:lnTo>
                  <a:lnTo>
                    <a:pt x="181" y="81"/>
                  </a:lnTo>
                  <a:lnTo>
                    <a:pt x="179" y="73"/>
                  </a:lnTo>
                  <a:lnTo>
                    <a:pt x="173" y="55"/>
                  </a:lnTo>
                  <a:lnTo>
                    <a:pt x="169" y="45"/>
                  </a:lnTo>
                  <a:lnTo>
                    <a:pt x="164" y="35"/>
                  </a:lnTo>
                  <a:lnTo>
                    <a:pt x="159" y="28"/>
                  </a:lnTo>
                  <a:lnTo>
                    <a:pt x="156" y="25"/>
                  </a:lnTo>
                  <a:lnTo>
                    <a:pt x="152" y="23"/>
                  </a:lnTo>
                  <a:lnTo>
                    <a:pt x="152" y="2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  <p:sp>
          <p:nvSpPr>
            <p:cNvPr id="65" name="Freeform 78"/>
            <p:cNvSpPr>
              <a:spLocks/>
            </p:cNvSpPr>
            <p:nvPr/>
          </p:nvSpPr>
          <p:spPr bwMode="auto">
            <a:xfrm>
              <a:off x="7215071" y="4339681"/>
              <a:ext cx="79456" cy="94639"/>
            </a:xfrm>
            <a:custGeom>
              <a:avLst/>
              <a:gdLst>
                <a:gd name="T0" fmla="*/ 0 w 66"/>
                <a:gd name="T1" fmla="*/ 35 h 91"/>
                <a:gd name="T2" fmla="*/ 0 w 66"/>
                <a:gd name="T3" fmla="*/ 35 h 91"/>
                <a:gd name="T4" fmla="*/ 0 w 66"/>
                <a:gd name="T5" fmla="*/ 42 h 91"/>
                <a:gd name="T6" fmla="*/ 1 w 66"/>
                <a:gd name="T7" fmla="*/ 52 h 91"/>
                <a:gd name="T8" fmla="*/ 3 w 66"/>
                <a:gd name="T9" fmla="*/ 61 h 91"/>
                <a:gd name="T10" fmla="*/ 6 w 66"/>
                <a:gd name="T11" fmla="*/ 70 h 91"/>
                <a:gd name="T12" fmla="*/ 10 w 66"/>
                <a:gd name="T13" fmla="*/ 79 h 91"/>
                <a:gd name="T14" fmla="*/ 16 w 66"/>
                <a:gd name="T15" fmla="*/ 86 h 91"/>
                <a:gd name="T16" fmla="*/ 19 w 66"/>
                <a:gd name="T17" fmla="*/ 88 h 91"/>
                <a:gd name="T18" fmla="*/ 23 w 66"/>
                <a:gd name="T19" fmla="*/ 90 h 91"/>
                <a:gd name="T20" fmla="*/ 27 w 66"/>
                <a:gd name="T21" fmla="*/ 91 h 91"/>
                <a:gd name="T22" fmla="*/ 32 w 66"/>
                <a:gd name="T23" fmla="*/ 91 h 91"/>
                <a:gd name="T24" fmla="*/ 32 w 66"/>
                <a:gd name="T25" fmla="*/ 91 h 91"/>
                <a:gd name="T26" fmla="*/ 36 w 66"/>
                <a:gd name="T27" fmla="*/ 91 h 91"/>
                <a:gd name="T28" fmla="*/ 40 w 66"/>
                <a:gd name="T29" fmla="*/ 90 h 91"/>
                <a:gd name="T30" fmla="*/ 43 w 66"/>
                <a:gd name="T31" fmla="*/ 88 h 91"/>
                <a:gd name="T32" fmla="*/ 48 w 66"/>
                <a:gd name="T33" fmla="*/ 86 h 91"/>
                <a:gd name="T34" fmla="*/ 53 w 66"/>
                <a:gd name="T35" fmla="*/ 79 h 91"/>
                <a:gd name="T36" fmla="*/ 58 w 66"/>
                <a:gd name="T37" fmla="*/ 70 h 91"/>
                <a:gd name="T38" fmla="*/ 61 w 66"/>
                <a:gd name="T39" fmla="*/ 61 h 91"/>
                <a:gd name="T40" fmla="*/ 64 w 66"/>
                <a:gd name="T41" fmla="*/ 52 h 91"/>
                <a:gd name="T42" fmla="*/ 66 w 66"/>
                <a:gd name="T43" fmla="*/ 42 h 91"/>
                <a:gd name="T44" fmla="*/ 66 w 66"/>
                <a:gd name="T45" fmla="*/ 35 h 91"/>
                <a:gd name="T46" fmla="*/ 66 w 66"/>
                <a:gd name="T47" fmla="*/ 35 h 91"/>
                <a:gd name="T48" fmla="*/ 66 w 66"/>
                <a:gd name="T49" fmla="*/ 27 h 91"/>
                <a:gd name="T50" fmla="*/ 64 w 66"/>
                <a:gd name="T51" fmla="*/ 21 h 91"/>
                <a:gd name="T52" fmla="*/ 60 w 66"/>
                <a:gd name="T53" fmla="*/ 16 h 91"/>
                <a:gd name="T54" fmla="*/ 56 w 66"/>
                <a:gd name="T55" fmla="*/ 10 h 91"/>
                <a:gd name="T56" fmla="*/ 51 w 66"/>
                <a:gd name="T57" fmla="*/ 6 h 91"/>
                <a:gd name="T58" fmla="*/ 45 w 66"/>
                <a:gd name="T59" fmla="*/ 3 h 91"/>
                <a:gd name="T60" fmla="*/ 39 w 66"/>
                <a:gd name="T61" fmla="*/ 1 h 91"/>
                <a:gd name="T62" fmla="*/ 33 w 66"/>
                <a:gd name="T63" fmla="*/ 0 h 91"/>
                <a:gd name="T64" fmla="*/ 33 w 66"/>
                <a:gd name="T65" fmla="*/ 0 h 91"/>
                <a:gd name="T66" fmla="*/ 26 w 66"/>
                <a:gd name="T67" fmla="*/ 1 h 91"/>
                <a:gd name="T68" fmla="*/ 20 w 66"/>
                <a:gd name="T69" fmla="*/ 3 h 91"/>
                <a:gd name="T70" fmla="*/ 13 w 66"/>
                <a:gd name="T71" fmla="*/ 6 h 91"/>
                <a:gd name="T72" fmla="*/ 9 w 66"/>
                <a:gd name="T73" fmla="*/ 10 h 91"/>
                <a:gd name="T74" fmla="*/ 5 w 66"/>
                <a:gd name="T75" fmla="*/ 16 h 91"/>
                <a:gd name="T76" fmla="*/ 2 w 66"/>
                <a:gd name="T77" fmla="*/ 21 h 91"/>
                <a:gd name="T78" fmla="*/ 0 w 66"/>
                <a:gd name="T79" fmla="*/ 27 h 91"/>
                <a:gd name="T80" fmla="*/ 0 w 66"/>
                <a:gd name="T81" fmla="*/ 35 h 91"/>
                <a:gd name="T82" fmla="*/ 0 w 66"/>
                <a:gd name="T83" fmla="*/ 3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91">
                  <a:moveTo>
                    <a:pt x="0" y="35"/>
                  </a:moveTo>
                  <a:lnTo>
                    <a:pt x="0" y="35"/>
                  </a:lnTo>
                  <a:lnTo>
                    <a:pt x="0" y="42"/>
                  </a:lnTo>
                  <a:lnTo>
                    <a:pt x="1" y="52"/>
                  </a:lnTo>
                  <a:lnTo>
                    <a:pt x="3" y="61"/>
                  </a:lnTo>
                  <a:lnTo>
                    <a:pt x="6" y="70"/>
                  </a:lnTo>
                  <a:lnTo>
                    <a:pt x="10" y="79"/>
                  </a:lnTo>
                  <a:lnTo>
                    <a:pt x="16" y="86"/>
                  </a:lnTo>
                  <a:lnTo>
                    <a:pt x="19" y="88"/>
                  </a:lnTo>
                  <a:lnTo>
                    <a:pt x="23" y="90"/>
                  </a:lnTo>
                  <a:lnTo>
                    <a:pt x="27" y="91"/>
                  </a:lnTo>
                  <a:lnTo>
                    <a:pt x="32" y="91"/>
                  </a:lnTo>
                  <a:lnTo>
                    <a:pt x="32" y="91"/>
                  </a:lnTo>
                  <a:lnTo>
                    <a:pt x="36" y="91"/>
                  </a:lnTo>
                  <a:lnTo>
                    <a:pt x="40" y="90"/>
                  </a:lnTo>
                  <a:lnTo>
                    <a:pt x="43" y="88"/>
                  </a:lnTo>
                  <a:lnTo>
                    <a:pt x="48" y="86"/>
                  </a:lnTo>
                  <a:lnTo>
                    <a:pt x="53" y="79"/>
                  </a:lnTo>
                  <a:lnTo>
                    <a:pt x="58" y="70"/>
                  </a:lnTo>
                  <a:lnTo>
                    <a:pt x="61" y="61"/>
                  </a:lnTo>
                  <a:lnTo>
                    <a:pt x="64" y="52"/>
                  </a:lnTo>
                  <a:lnTo>
                    <a:pt x="66" y="42"/>
                  </a:lnTo>
                  <a:lnTo>
                    <a:pt x="66" y="35"/>
                  </a:lnTo>
                  <a:lnTo>
                    <a:pt x="66" y="35"/>
                  </a:lnTo>
                  <a:lnTo>
                    <a:pt x="66" y="27"/>
                  </a:lnTo>
                  <a:lnTo>
                    <a:pt x="64" y="21"/>
                  </a:lnTo>
                  <a:lnTo>
                    <a:pt x="60" y="16"/>
                  </a:lnTo>
                  <a:lnTo>
                    <a:pt x="56" y="10"/>
                  </a:lnTo>
                  <a:lnTo>
                    <a:pt x="51" y="6"/>
                  </a:lnTo>
                  <a:lnTo>
                    <a:pt x="45" y="3"/>
                  </a:lnTo>
                  <a:lnTo>
                    <a:pt x="39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20" y="3"/>
                  </a:lnTo>
                  <a:lnTo>
                    <a:pt x="13" y="6"/>
                  </a:lnTo>
                  <a:lnTo>
                    <a:pt x="9" y="10"/>
                  </a:lnTo>
                  <a:lnTo>
                    <a:pt x="5" y="16"/>
                  </a:lnTo>
                  <a:lnTo>
                    <a:pt x="2" y="21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  <p:sp>
          <p:nvSpPr>
            <p:cNvPr id="66" name="Freeform 81"/>
            <p:cNvSpPr>
              <a:spLocks noEditPoints="1"/>
            </p:cNvSpPr>
            <p:nvPr/>
          </p:nvSpPr>
          <p:spPr bwMode="auto">
            <a:xfrm>
              <a:off x="7342682" y="4444720"/>
              <a:ext cx="314211" cy="62399"/>
            </a:xfrm>
            <a:custGeom>
              <a:avLst/>
              <a:gdLst>
                <a:gd name="T0" fmla="*/ 16 w 261"/>
                <a:gd name="T1" fmla="*/ 0 h 60"/>
                <a:gd name="T2" fmla="*/ 0 w 261"/>
                <a:gd name="T3" fmla="*/ 14 h 60"/>
                <a:gd name="T4" fmla="*/ 0 w 261"/>
                <a:gd name="T5" fmla="*/ 14 h 60"/>
                <a:gd name="T6" fmla="*/ 8 w 261"/>
                <a:gd name="T7" fmla="*/ 25 h 60"/>
                <a:gd name="T8" fmla="*/ 13 w 261"/>
                <a:gd name="T9" fmla="*/ 37 h 60"/>
                <a:gd name="T10" fmla="*/ 17 w 261"/>
                <a:gd name="T11" fmla="*/ 49 h 60"/>
                <a:gd name="T12" fmla="*/ 21 w 261"/>
                <a:gd name="T13" fmla="*/ 60 h 60"/>
                <a:gd name="T14" fmla="*/ 195 w 261"/>
                <a:gd name="T15" fmla="*/ 60 h 60"/>
                <a:gd name="T16" fmla="*/ 261 w 261"/>
                <a:gd name="T17" fmla="*/ 0 h 60"/>
                <a:gd name="T18" fmla="*/ 16 w 261"/>
                <a:gd name="T19" fmla="*/ 0 h 60"/>
                <a:gd name="T20" fmla="*/ 115 w 261"/>
                <a:gd name="T21" fmla="*/ 38 h 60"/>
                <a:gd name="T22" fmla="*/ 58 w 261"/>
                <a:gd name="T23" fmla="*/ 38 h 60"/>
                <a:gd name="T24" fmla="*/ 93 w 261"/>
                <a:gd name="T25" fmla="*/ 9 h 60"/>
                <a:gd name="T26" fmla="*/ 149 w 261"/>
                <a:gd name="T27" fmla="*/ 9 h 60"/>
                <a:gd name="T28" fmla="*/ 115 w 261"/>
                <a:gd name="T29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60">
                  <a:moveTo>
                    <a:pt x="16" y="0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8" y="25"/>
                  </a:lnTo>
                  <a:lnTo>
                    <a:pt x="13" y="37"/>
                  </a:lnTo>
                  <a:lnTo>
                    <a:pt x="17" y="49"/>
                  </a:lnTo>
                  <a:lnTo>
                    <a:pt x="21" y="60"/>
                  </a:lnTo>
                  <a:lnTo>
                    <a:pt x="195" y="60"/>
                  </a:lnTo>
                  <a:lnTo>
                    <a:pt x="261" y="0"/>
                  </a:lnTo>
                  <a:lnTo>
                    <a:pt x="16" y="0"/>
                  </a:lnTo>
                  <a:close/>
                  <a:moveTo>
                    <a:pt x="115" y="38"/>
                  </a:moveTo>
                  <a:lnTo>
                    <a:pt x="58" y="38"/>
                  </a:lnTo>
                  <a:lnTo>
                    <a:pt x="93" y="9"/>
                  </a:lnTo>
                  <a:lnTo>
                    <a:pt x="149" y="9"/>
                  </a:lnTo>
                  <a:lnTo>
                    <a:pt x="115" y="3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  <p:sp>
          <p:nvSpPr>
            <p:cNvPr id="67" name="Freeform 83"/>
            <p:cNvSpPr>
              <a:spLocks noEditPoints="1"/>
            </p:cNvSpPr>
            <p:nvPr/>
          </p:nvSpPr>
          <p:spPr bwMode="auto">
            <a:xfrm>
              <a:off x="7277672" y="4182642"/>
              <a:ext cx="164931" cy="127919"/>
            </a:xfrm>
            <a:custGeom>
              <a:avLst/>
              <a:gdLst>
                <a:gd name="T0" fmla="*/ 118 w 137"/>
                <a:gd name="T1" fmla="*/ 123 h 123"/>
                <a:gd name="T2" fmla="*/ 123 w 137"/>
                <a:gd name="T3" fmla="*/ 98 h 123"/>
                <a:gd name="T4" fmla="*/ 137 w 137"/>
                <a:gd name="T5" fmla="*/ 98 h 123"/>
                <a:gd name="T6" fmla="*/ 137 w 137"/>
                <a:gd name="T7" fmla="*/ 0 h 123"/>
                <a:gd name="T8" fmla="*/ 0 w 137"/>
                <a:gd name="T9" fmla="*/ 0 h 123"/>
                <a:gd name="T10" fmla="*/ 0 w 137"/>
                <a:gd name="T11" fmla="*/ 98 h 123"/>
                <a:gd name="T12" fmla="*/ 95 w 137"/>
                <a:gd name="T13" fmla="*/ 98 h 123"/>
                <a:gd name="T14" fmla="*/ 118 w 137"/>
                <a:gd name="T15" fmla="*/ 123 h 123"/>
                <a:gd name="T16" fmla="*/ 8 w 137"/>
                <a:gd name="T17" fmla="*/ 4 h 123"/>
                <a:gd name="T18" fmla="*/ 128 w 137"/>
                <a:gd name="T19" fmla="*/ 4 h 123"/>
                <a:gd name="T20" fmla="*/ 128 w 137"/>
                <a:gd name="T21" fmla="*/ 90 h 123"/>
                <a:gd name="T22" fmla="*/ 117 w 137"/>
                <a:gd name="T23" fmla="*/ 90 h 123"/>
                <a:gd name="T24" fmla="*/ 114 w 137"/>
                <a:gd name="T25" fmla="*/ 107 h 123"/>
                <a:gd name="T26" fmla="*/ 98 w 137"/>
                <a:gd name="T27" fmla="*/ 90 h 123"/>
                <a:gd name="T28" fmla="*/ 8 w 137"/>
                <a:gd name="T29" fmla="*/ 90 h 123"/>
                <a:gd name="T30" fmla="*/ 8 w 137"/>
                <a:gd name="T31" fmla="*/ 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123">
                  <a:moveTo>
                    <a:pt x="118" y="123"/>
                  </a:moveTo>
                  <a:lnTo>
                    <a:pt x="123" y="98"/>
                  </a:lnTo>
                  <a:lnTo>
                    <a:pt x="137" y="98"/>
                  </a:lnTo>
                  <a:lnTo>
                    <a:pt x="137" y="0"/>
                  </a:lnTo>
                  <a:lnTo>
                    <a:pt x="0" y="0"/>
                  </a:lnTo>
                  <a:lnTo>
                    <a:pt x="0" y="98"/>
                  </a:lnTo>
                  <a:lnTo>
                    <a:pt x="95" y="98"/>
                  </a:lnTo>
                  <a:lnTo>
                    <a:pt x="118" y="123"/>
                  </a:lnTo>
                  <a:close/>
                  <a:moveTo>
                    <a:pt x="8" y="4"/>
                  </a:moveTo>
                  <a:lnTo>
                    <a:pt x="128" y="4"/>
                  </a:lnTo>
                  <a:lnTo>
                    <a:pt x="128" y="90"/>
                  </a:lnTo>
                  <a:lnTo>
                    <a:pt x="117" y="90"/>
                  </a:lnTo>
                  <a:lnTo>
                    <a:pt x="114" y="107"/>
                  </a:lnTo>
                  <a:lnTo>
                    <a:pt x="98" y="90"/>
                  </a:lnTo>
                  <a:lnTo>
                    <a:pt x="8" y="90"/>
                  </a:lnTo>
                  <a:lnTo>
                    <a:pt x="8" y="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  <p:sp>
          <p:nvSpPr>
            <p:cNvPr id="68" name="Freeform 84"/>
            <p:cNvSpPr>
              <a:spLocks/>
            </p:cNvSpPr>
            <p:nvPr/>
          </p:nvSpPr>
          <p:spPr bwMode="auto">
            <a:xfrm>
              <a:off x="7164508" y="4222161"/>
              <a:ext cx="133630" cy="102959"/>
            </a:xfrm>
            <a:custGeom>
              <a:avLst/>
              <a:gdLst>
                <a:gd name="T0" fmla="*/ 75 w 111"/>
                <a:gd name="T1" fmla="*/ 99 h 99"/>
                <a:gd name="T2" fmla="*/ 99 w 111"/>
                <a:gd name="T3" fmla="*/ 77 h 99"/>
                <a:gd name="T4" fmla="*/ 111 w 111"/>
                <a:gd name="T5" fmla="*/ 77 h 99"/>
                <a:gd name="T6" fmla="*/ 111 w 111"/>
                <a:gd name="T7" fmla="*/ 65 h 99"/>
                <a:gd name="T8" fmla="*/ 90 w 111"/>
                <a:gd name="T9" fmla="*/ 65 h 99"/>
                <a:gd name="T10" fmla="*/ 90 w 111"/>
                <a:gd name="T11" fmla="*/ 0 h 99"/>
                <a:gd name="T12" fmla="*/ 0 w 111"/>
                <a:gd name="T13" fmla="*/ 0 h 99"/>
                <a:gd name="T14" fmla="*/ 0 w 111"/>
                <a:gd name="T15" fmla="*/ 77 h 99"/>
                <a:gd name="T16" fmla="*/ 75 w 111"/>
                <a:gd name="T17" fmla="*/ 77 h 99"/>
                <a:gd name="T18" fmla="*/ 75 w 111"/>
                <a:gd name="T1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99">
                  <a:moveTo>
                    <a:pt x="75" y="99"/>
                  </a:moveTo>
                  <a:lnTo>
                    <a:pt x="99" y="77"/>
                  </a:lnTo>
                  <a:lnTo>
                    <a:pt x="111" y="77"/>
                  </a:lnTo>
                  <a:lnTo>
                    <a:pt x="111" y="65"/>
                  </a:lnTo>
                  <a:lnTo>
                    <a:pt x="90" y="65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75" y="77"/>
                  </a:lnTo>
                  <a:lnTo>
                    <a:pt x="75" y="9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50B3CF"/>
                </a:solidFill>
                <a:latin typeface="Calibri" panose="020F0502020204030204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456658" y="2724808"/>
            <a:ext cx="1714940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lvl="0" algn="ctr" defTabSz="457189">
              <a:defRPr sz="900" b="0">
                <a:solidFill>
                  <a:srgbClr val="242424"/>
                </a:solidFill>
                <a:latin typeface="Calibri" panose="020F0502020204030204" pitchFamily="34" charset="0"/>
                <a:cs typeface="Arial"/>
              </a:defRPr>
            </a:lvl1pPr>
          </a:lstStyle>
          <a:p>
            <a:pPr algn="l"/>
            <a:r>
              <a:rPr lang="en-US" sz="800" dirty="0">
                <a:solidFill>
                  <a:schemeClr val="tx2"/>
                </a:solidFill>
                <a:latin typeface="+mn-lt"/>
              </a:rPr>
              <a:t>Validation Reports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44305" y="4695411"/>
            <a:ext cx="1696177" cy="28143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/>
          <p:cNvSpPr/>
          <p:nvPr/>
        </p:nvSpPr>
        <p:spPr>
          <a:xfrm>
            <a:off x="7325488" y="4734303"/>
            <a:ext cx="1696177" cy="28143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651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is Azure Kubernetes Service (AKS)?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Cognizant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982535" y="1421116"/>
            <a:ext cx="2638892" cy="2962613"/>
            <a:chOff x="499402" y="1182824"/>
            <a:chExt cx="2916192" cy="3304554"/>
          </a:xfrm>
        </p:grpSpPr>
        <p:grpSp>
          <p:nvGrpSpPr>
            <p:cNvPr id="34" name="Group 33"/>
            <p:cNvGrpSpPr/>
            <p:nvPr/>
          </p:nvGrpSpPr>
          <p:grpSpPr>
            <a:xfrm rot="16200000">
              <a:off x="344941" y="1337285"/>
              <a:ext cx="3225113" cy="2916192"/>
              <a:chOff x="1804024" y="1142889"/>
              <a:chExt cx="4096510" cy="3104664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426985" y="1824476"/>
                <a:ext cx="1139310" cy="1155821"/>
                <a:chOff x="1512979" y="1824476"/>
                <a:chExt cx="1139310" cy="1155821"/>
              </a:xfrm>
            </p:grpSpPr>
            <p:sp>
              <p:nvSpPr>
                <p:cNvPr id="46" name="Freeform 45"/>
                <p:cNvSpPr/>
                <p:nvPr/>
              </p:nvSpPr>
              <p:spPr>
                <a:xfrm>
                  <a:off x="1512979" y="1824476"/>
                  <a:ext cx="1139310" cy="1155821"/>
                </a:xfrm>
                <a:custGeom>
                  <a:avLst/>
                  <a:gdLst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5838" h="1000125">
                      <a:moveTo>
                        <a:pt x="0" y="519112"/>
                      </a:moveTo>
                      <a:cubicBezTo>
                        <a:pt x="422276" y="519112"/>
                        <a:pt x="539750" y="419100"/>
                        <a:pt x="604838" y="0"/>
                      </a:cubicBezTo>
                      <a:lnTo>
                        <a:pt x="985838" y="523875"/>
                      </a:lnTo>
                      <a:cubicBezTo>
                        <a:pt x="696913" y="528637"/>
                        <a:pt x="460376" y="571500"/>
                        <a:pt x="400050" y="1000125"/>
                      </a:cubicBezTo>
                      <a:lnTo>
                        <a:pt x="0" y="519112"/>
                      </a:lnTo>
                      <a:close/>
                    </a:path>
                  </a:pathLst>
                </a:cu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>
                <a:xfrm>
                  <a:off x="1727632" y="2156545"/>
                  <a:ext cx="924657" cy="823751"/>
                </a:xfrm>
                <a:custGeom>
                  <a:avLst/>
                  <a:gdLst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214313 w 985838"/>
                    <a:gd name="connsiteY4" fmla="*/ 795338 h 1000125"/>
                    <a:gd name="connsiteX5" fmla="*/ 0 w 985838"/>
                    <a:gd name="connsiteY5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833438 w 985838"/>
                    <a:gd name="connsiteY2" fmla="*/ 309563 h 1000125"/>
                    <a:gd name="connsiteX3" fmla="*/ 985838 w 985838"/>
                    <a:gd name="connsiteY3" fmla="*/ 523875 h 1000125"/>
                    <a:gd name="connsiteX4" fmla="*/ 400050 w 985838"/>
                    <a:gd name="connsiteY4" fmla="*/ 1000125 h 1000125"/>
                    <a:gd name="connsiteX5" fmla="*/ 214313 w 985838"/>
                    <a:gd name="connsiteY5" fmla="*/ 795338 h 1000125"/>
                    <a:gd name="connsiteX6" fmla="*/ 0 w 985838"/>
                    <a:gd name="connsiteY6" fmla="*/ 519112 h 1000125"/>
                    <a:gd name="connsiteX0" fmla="*/ 0 w 985838"/>
                    <a:gd name="connsiteY0" fmla="*/ 209553 h 690566"/>
                    <a:gd name="connsiteX1" fmla="*/ 833438 w 985838"/>
                    <a:gd name="connsiteY1" fmla="*/ 4 h 690566"/>
                    <a:gd name="connsiteX2" fmla="*/ 985838 w 985838"/>
                    <a:gd name="connsiteY2" fmla="*/ 214316 h 690566"/>
                    <a:gd name="connsiteX3" fmla="*/ 400050 w 985838"/>
                    <a:gd name="connsiteY3" fmla="*/ 690566 h 690566"/>
                    <a:gd name="connsiteX4" fmla="*/ 214313 w 985838"/>
                    <a:gd name="connsiteY4" fmla="*/ 485779 h 690566"/>
                    <a:gd name="connsiteX5" fmla="*/ 0 w 985838"/>
                    <a:gd name="connsiteY5" fmla="*/ 209553 h 690566"/>
                    <a:gd name="connsiteX0" fmla="*/ 0 w 771525"/>
                    <a:gd name="connsiteY0" fmla="*/ 485775 h 690562"/>
                    <a:gd name="connsiteX1" fmla="*/ 619125 w 771525"/>
                    <a:gd name="connsiteY1" fmla="*/ 0 h 690562"/>
                    <a:gd name="connsiteX2" fmla="*/ 771525 w 771525"/>
                    <a:gd name="connsiteY2" fmla="*/ 214312 h 690562"/>
                    <a:gd name="connsiteX3" fmla="*/ 185737 w 771525"/>
                    <a:gd name="connsiteY3" fmla="*/ 690562 h 690562"/>
                    <a:gd name="connsiteX4" fmla="*/ 0 w 771525"/>
                    <a:gd name="connsiteY4" fmla="*/ 485775 h 690562"/>
                    <a:gd name="connsiteX0" fmla="*/ 0 w 800100"/>
                    <a:gd name="connsiteY0" fmla="*/ 466725 h 690562"/>
                    <a:gd name="connsiteX1" fmla="*/ 647700 w 800100"/>
                    <a:gd name="connsiteY1" fmla="*/ 0 h 690562"/>
                    <a:gd name="connsiteX2" fmla="*/ 800100 w 800100"/>
                    <a:gd name="connsiteY2" fmla="*/ 214312 h 690562"/>
                    <a:gd name="connsiteX3" fmla="*/ 214312 w 800100"/>
                    <a:gd name="connsiteY3" fmla="*/ 690562 h 690562"/>
                    <a:gd name="connsiteX4" fmla="*/ 0 w 800100"/>
                    <a:gd name="connsiteY4" fmla="*/ 466725 h 690562"/>
                    <a:gd name="connsiteX0" fmla="*/ 0 w 800100"/>
                    <a:gd name="connsiteY0" fmla="*/ 488950 h 712787"/>
                    <a:gd name="connsiteX1" fmla="*/ 638175 w 800100"/>
                    <a:gd name="connsiteY1" fmla="*/ 0 h 712787"/>
                    <a:gd name="connsiteX2" fmla="*/ 800100 w 800100"/>
                    <a:gd name="connsiteY2" fmla="*/ 236537 h 712787"/>
                    <a:gd name="connsiteX3" fmla="*/ 214312 w 800100"/>
                    <a:gd name="connsiteY3" fmla="*/ 712787 h 712787"/>
                    <a:gd name="connsiteX4" fmla="*/ 0 w 800100"/>
                    <a:gd name="connsiteY4" fmla="*/ 488950 h 712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100" h="712787">
                      <a:moveTo>
                        <a:pt x="0" y="488950"/>
                      </a:moveTo>
                      <a:lnTo>
                        <a:pt x="638175" y="0"/>
                      </a:lnTo>
                      <a:lnTo>
                        <a:pt x="800100" y="236537"/>
                      </a:lnTo>
                      <a:cubicBezTo>
                        <a:pt x="511175" y="241299"/>
                        <a:pt x="274638" y="284162"/>
                        <a:pt x="214312" y="712787"/>
                      </a:cubicBezTo>
                      <a:lnTo>
                        <a:pt x="0" y="48895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Oval 35"/>
              <p:cNvSpPr/>
              <p:nvPr/>
            </p:nvSpPr>
            <p:spPr>
              <a:xfrm>
                <a:off x="1804024" y="2408628"/>
                <a:ext cx="1101802" cy="11018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33A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4126685" y="1836773"/>
                <a:ext cx="1176383" cy="1154440"/>
                <a:chOff x="3212679" y="1836773"/>
                <a:chExt cx="1176383" cy="1154440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4628358">
                  <a:off x="3227401" y="1829552"/>
                  <a:ext cx="1154440" cy="1168882"/>
                </a:xfrm>
                <a:custGeom>
                  <a:avLst/>
                  <a:gdLst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5838" h="1000125">
                      <a:moveTo>
                        <a:pt x="0" y="519112"/>
                      </a:moveTo>
                      <a:cubicBezTo>
                        <a:pt x="422276" y="519112"/>
                        <a:pt x="539750" y="419100"/>
                        <a:pt x="604838" y="0"/>
                      </a:cubicBezTo>
                      <a:lnTo>
                        <a:pt x="985838" y="523875"/>
                      </a:lnTo>
                      <a:cubicBezTo>
                        <a:pt x="696913" y="528637"/>
                        <a:pt x="460376" y="571500"/>
                        <a:pt x="400050" y="1000125"/>
                      </a:cubicBezTo>
                      <a:lnTo>
                        <a:pt x="0" y="519112"/>
                      </a:lnTo>
                      <a:close/>
                    </a:path>
                  </a:pathLst>
                </a:cu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flipH="1">
                  <a:off x="3212679" y="2156176"/>
                  <a:ext cx="924657" cy="823751"/>
                </a:xfrm>
                <a:custGeom>
                  <a:avLst/>
                  <a:gdLst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214313 w 985838"/>
                    <a:gd name="connsiteY4" fmla="*/ 795338 h 1000125"/>
                    <a:gd name="connsiteX5" fmla="*/ 0 w 985838"/>
                    <a:gd name="connsiteY5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833438 w 985838"/>
                    <a:gd name="connsiteY2" fmla="*/ 309563 h 1000125"/>
                    <a:gd name="connsiteX3" fmla="*/ 985838 w 985838"/>
                    <a:gd name="connsiteY3" fmla="*/ 523875 h 1000125"/>
                    <a:gd name="connsiteX4" fmla="*/ 400050 w 985838"/>
                    <a:gd name="connsiteY4" fmla="*/ 1000125 h 1000125"/>
                    <a:gd name="connsiteX5" fmla="*/ 214313 w 985838"/>
                    <a:gd name="connsiteY5" fmla="*/ 795338 h 1000125"/>
                    <a:gd name="connsiteX6" fmla="*/ 0 w 985838"/>
                    <a:gd name="connsiteY6" fmla="*/ 519112 h 1000125"/>
                    <a:gd name="connsiteX0" fmla="*/ 0 w 985838"/>
                    <a:gd name="connsiteY0" fmla="*/ 209553 h 690566"/>
                    <a:gd name="connsiteX1" fmla="*/ 833438 w 985838"/>
                    <a:gd name="connsiteY1" fmla="*/ 4 h 690566"/>
                    <a:gd name="connsiteX2" fmla="*/ 985838 w 985838"/>
                    <a:gd name="connsiteY2" fmla="*/ 214316 h 690566"/>
                    <a:gd name="connsiteX3" fmla="*/ 400050 w 985838"/>
                    <a:gd name="connsiteY3" fmla="*/ 690566 h 690566"/>
                    <a:gd name="connsiteX4" fmla="*/ 214313 w 985838"/>
                    <a:gd name="connsiteY4" fmla="*/ 485779 h 690566"/>
                    <a:gd name="connsiteX5" fmla="*/ 0 w 985838"/>
                    <a:gd name="connsiteY5" fmla="*/ 209553 h 690566"/>
                    <a:gd name="connsiteX0" fmla="*/ 0 w 771525"/>
                    <a:gd name="connsiteY0" fmla="*/ 485775 h 690562"/>
                    <a:gd name="connsiteX1" fmla="*/ 619125 w 771525"/>
                    <a:gd name="connsiteY1" fmla="*/ 0 h 690562"/>
                    <a:gd name="connsiteX2" fmla="*/ 771525 w 771525"/>
                    <a:gd name="connsiteY2" fmla="*/ 214312 h 690562"/>
                    <a:gd name="connsiteX3" fmla="*/ 185737 w 771525"/>
                    <a:gd name="connsiteY3" fmla="*/ 690562 h 690562"/>
                    <a:gd name="connsiteX4" fmla="*/ 0 w 771525"/>
                    <a:gd name="connsiteY4" fmla="*/ 485775 h 690562"/>
                    <a:gd name="connsiteX0" fmla="*/ 0 w 800100"/>
                    <a:gd name="connsiteY0" fmla="*/ 466725 h 690562"/>
                    <a:gd name="connsiteX1" fmla="*/ 647700 w 800100"/>
                    <a:gd name="connsiteY1" fmla="*/ 0 h 690562"/>
                    <a:gd name="connsiteX2" fmla="*/ 800100 w 800100"/>
                    <a:gd name="connsiteY2" fmla="*/ 214312 h 690562"/>
                    <a:gd name="connsiteX3" fmla="*/ 214312 w 800100"/>
                    <a:gd name="connsiteY3" fmla="*/ 690562 h 690562"/>
                    <a:gd name="connsiteX4" fmla="*/ 0 w 800100"/>
                    <a:gd name="connsiteY4" fmla="*/ 466725 h 690562"/>
                    <a:gd name="connsiteX0" fmla="*/ 0 w 800100"/>
                    <a:gd name="connsiteY0" fmla="*/ 488950 h 712787"/>
                    <a:gd name="connsiteX1" fmla="*/ 638175 w 800100"/>
                    <a:gd name="connsiteY1" fmla="*/ 0 h 712787"/>
                    <a:gd name="connsiteX2" fmla="*/ 800100 w 800100"/>
                    <a:gd name="connsiteY2" fmla="*/ 236537 h 712787"/>
                    <a:gd name="connsiteX3" fmla="*/ 214312 w 800100"/>
                    <a:gd name="connsiteY3" fmla="*/ 712787 h 712787"/>
                    <a:gd name="connsiteX4" fmla="*/ 0 w 800100"/>
                    <a:gd name="connsiteY4" fmla="*/ 488950 h 712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100" h="712787">
                      <a:moveTo>
                        <a:pt x="0" y="488950"/>
                      </a:moveTo>
                      <a:lnTo>
                        <a:pt x="638175" y="0"/>
                      </a:lnTo>
                      <a:lnTo>
                        <a:pt x="800100" y="236537"/>
                      </a:lnTo>
                      <a:cubicBezTo>
                        <a:pt x="511175" y="241299"/>
                        <a:pt x="274638" y="284162"/>
                        <a:pt x="214312" y="712787"/>
                      </a:cubicBezTo>
                      <a:lnTo>
                        <a:pt x="0" y="48895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Oval 37"/>
              <p:cNvSpPr/>
              <p:nvPr/>
            </p:nvSpPr>
            <p:spPr>
              <a:xfrm>
                <a:off x="4798732" y="2404380"/>
                <a:ext cx="1101802" cy="11018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3248968" y="2256603"/>
                <a:ext cx="1155822" cy="1162871"/>
                <a:chOff x="2325487" y="2256604"/>
                <a:chExt cx="1155822" cy="1139310"/>
              </a:xfrm>
            </p:grpSpPr>
            <p:sp>
              <p:nvSpPr>
                <p:cNvPr id="42" name="Freeform 41"/>
                <p:cNvSpPr/>
                <p:nvPr/>
              </p:nvSpPr>
              <p:spPr>
                <a:xfrm rot="18478051">
                  <a:off x="2333743" y="2248348"/>
                  <a:ext cx="1139310" cy="1155822"/>
                </a:xfrm>
                <a:custGeom>
                  <a:avLst/>
                  <a:gdLst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5838" h="1000125">
                      <a:moveTo>
                        <a:pt x="0" y="519112"/>
                      </a:moveTo>
                      <a:cubicBezTo>
                        <a:pt x="422276" y="519112"/>
                        <a:pt x="539750" y="419100"/>
                        <a:pt x="604838" y="0"/>
                      </a:cubicBezTo>
                      <a:lnTo>
                        <a:pt x="985838" y="523875"/>
                      </a:lnTo>
                      <a:cubicBezTo>
                        <a:pt x="696913" y="528637"/>
                        <a:pt x="460376" y="571500"/>
                        <a:pt x="400050" y="1000125"/>
                      </a:cubicBezTo>
                      <a:lnTo>
                        <a:pt x="0" y="519112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>
                <a:xfrm rot="3035864" flipH="1">
                  <a:off x="2291719" y="2439148"/>
                  <a:ext cx="924657" cy="823752"/>
                </a:xfrm>
                <a:custGeom>
                  <a:avLst/>
                  <a:gdLst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76313"/>
                    <a:gd name="connsiteY0" fmla="*/ 528637 h 995362"/>
                    <a:gd name="connsiteX1" fmla="*/ 595313 w 976313"/>
                    <a:gd name="connsiteY1" fmla="*/ 0 h 995362"/>
                    <a:gd name="connsiteX2" fmla="*/ 976313 w 976313"/>
                    <a:gd name="connsiteY2" fmla="*/ 523875 h 995362"/>
                    <a:gd name="connsiteX3" fmla="*/ 381000 w 976313"/>
                    <a:gd name="connsiteY3" fmla="*/ 995362 h 995362"/>
                    <a:gd name="connsiteX4" fmla="*/ 0 w 976313"/>
                    <a:gd name="connsiteY4" fmla="*/ 528637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995362"/>
                    <a:gd name="connsiteX1" fmla="*/ 604838 w 985838"/>
                    <a:gd name="connsiteY1" fmla="*/ 0 h 995362"/>
                    <a:gd name="connsiteX2" fmla="*/ 985838 w 985838"/>
                    <a:gd name="connsiteY2" fmla="*/ 523875 h 995362"/>
                    <a:gd name="connsiteX3" fmla="*/ 390525 w 985838"/>
                    <a:gd name="connsiteY3" fmla="*/ 995362 h 995362"/>
                    <a:gd name="connsiteX4" fmla="*/ 0 w 985838"/>
                    <a:gd name="connsiteY4" fmla="*/ 519112 h 995362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0 w 985838"/>
                    <a:gd name="connsiteY4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985838 w 985838"/>
                    <a:gd name="connsiteY2" fmla="*/ 523875 h 1000125"/>
                    <a:gd name="connsiteX3" fmla="*/ 400050 w 985838"/>
                    <a:gd name="connsiteY3" fmla="*/ 1000125 h 1000125"/>
                    <a:gd name="connsiteX4" fmla="*/ 214313 w 985838"/>
                    <a:gd name="connsiteY4" fmla="*/ 795338 h 1000125"/>
                    <a:gd name="connsiteX5" fmla="*/ 0 w 985838"/>
                    <a:gd name="connsiteY5" fmla="*/ 519112 h 1000125"/>
                    <a:gd name="connsiteX0" fmla="*/ 0 w 985838"/>
                    <a:gd name="connsiteY0" fmla="*/ 519112 h 1000125"/>
                    <a:gd name="connsiteX1" fmla="*/ 604838 w 985838"/>
                    <a:gd name="connsiteY1" fmla="*/ 0 h 1000125"/>
                    <a:gd name="connsiteX2" fmla="*/ 833438 w 985838"/>
                    <a:gd name="connsiteY2" fmla="*/ 309563 h 1000125"/>
                    <a:gd name="connsiteX3" fmla="*/ 985838 w 985838"/>
                    <a:gd name="connsiteY3" fmla="*/ 523875 h 1000125"/>
                    <a:gd name="connsiteX4" fmla="*/ 400050 w 985838"/>
                    <a:gd name="connsiteY4" fmla="*/ 1000125 h 1000125"/>
                    <a:gd name="connsiteX5" fmla="*/ 214313 w 985838"/>
                    <a:gd name="connsiteY5" fmla="*/ 795338 h 1000125"/>
                    <a:gd name="connsiteX6" fmla="*/ 0 w 985838"/>
                    <a:gd name="connsiteY6" fmla="*/ 519112 h 1000125"/>
                    <a:gd name="connsiteX0" fmla="*/ 0 w 985838"/>
                    <a:gd name="connsiteY0" fmla="*/ 209553 h 690566"/>
                    <a:gd name="connsiteX1" fmla="*/ 833438 w 985838"/>
                    <a:gd name="connsiteY1" fmla="*/ 4 h 690566"/>
                    <a:gd name="connsiteX2" fmla="*/ 985838 w 985838"/>
                    <a:gd name="connsiteY2" fmla="*/ 214316 h 690566"/>
                    <a:gd name="connsiteX3" fmla="*/ 400050 w 985838"/>
                    <a:gd name="connsiteY3" fmla="*/ 690566 h 690566"/>
                    <a:gd name="connsiteX4" fmla="*/ 214313 w 985838"/>
                    <a:gd name="connsiteY4" fmla="*/ 485779 h 690566"/>
                    <a:gd name="connsiteX5" fmla="*/ 0 w 985838"/>
                    <a:gd name="connsiteY5" fmla="*/ 209553 h 690566"/>
                    <a:gd name="connsiteX0" fmla="*/ 0 w 771525"/>
                    <a:gd name="connsiteY0" fmla="*/ 485775 h 690562"/>
                    <a:gd name="connsiteX1" fmla="*/ 619125 w 771525"/>
                    <a:gd name="connsiteY1" fmla="*/ 0 h 690562"/>
                    <a:gd name="connsiteX2" fmla="*/ 771525 w 771525"/>
                    <a:gd name="connsiteY2" fmla="*/ 214312 h 690562"/>
                    <a:gd name="connsiteX3" fmla="*/ 185737 w 771525"/>
                    <a:gd name="connsiteY3" fmla="*/ 690562 h 690562"/>
                    <a:gd name="connsiteX4" fmla="*/ 0 w 771525"/>
                    <a:gd name="connsiteY4" fmla="*/ 485775 h 690562"/>
                    <a:gd name="connsiteX0" fmla="*/ 0 w 800100"/>
                    <a:gd name="connsiteY0" fmla="*/ 466725 h 690562"/>
                    <a:gd name="connsiteX1" fmla="*/ 647700 w 800100"/>
                    <a:gd name="connsiteY1" fmla="*/ 0 h 690562"/>
                    <a:gd name="connsiteX2" fmla="*/ 800100 w 800100"/>
                    <a:gd name="connsiteY2" fmla="*/ 214312 h 690562"/>
                    <a:gd name="connsiteX3" fmla="*/ 214312 w 800100"/>
                    <a:gd name="connsiteY3" fmla="*/ 690562 h 690562"/>
                    <a:gd name="connsiteX4" fmla="*/ 0 w 800100"/>
                    <a:gd name="connsiteY4" fmla="*/ 466725 h 690562"/>
                    <a:gd name="connsiteX0" fmla="*/ 0 w 800100"/>
                    <a:gd name="connsiteY0" fmla="*/ 488950 h 712787"/>
                    <a:gd name="connsiteX1" fmla="*/ 638175 w 800100"/>
                    <a:gd name="connsiteY1" fmla="*/ 0 h 712787"/>
                    <a:gd name="connsiteX2" fmla="*/ 800100 w 800100"/>
                    <a:gd name="connsiteY2" fmla="*/ 236537 h 712787"/>
                    <a:gd name="connsiteX3" fmla="*/ 214312 w 800100"/>
                    <a:gd name="connsiteY3" fmla="*/ 712787 h 712787"/>
                    <a:gd name="connsiteX4" fmla="*/ 0 w 800100"/>
                    <a:gd name="connsiteY4" fmla="*/ 488950 h 712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100" h="712787">
                      <a:moveTo>
                        <a:pt x="0" y="488950"/>
                      </a:moveTo>
                      <a:lnTo>
                        <a:pt x="638175" y="0"/>
                      </a:lnTo>
                      <a:lnTo>
                        <a:pt x="800100" y="236537"/>
                      </a:lnTo>
                      <a:cubicBezTo>
                        <a:pt x="511175" y="241299"/>
                        <a:pt x="274638" y="284162"/>
                        <a:pt x="214312" y="712787"/>
                      </a:cubicBezTo>
                      <a:lnTo>
                        <a:pt x="0" y="48895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Oval 40"/>
              <p:cNvSpPr/>
              <p:nvPr/>
            </p:nvSpPr>
            <p:spPr>
              <a:xfrm>
                <a:off x="3078288" y="1142889"/>
                <a:ext cx="1570117" cy="1570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301378" y="3145752"/>
                <a:ext cx="1101802" cy="11018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230130" y="2568637"/>
              <a:ext cx="683399" cy="44372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</a:rPr>
                <a:t>Why AKS?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789413" y="1411987"/>
              <a:ext cx="903037" cy="499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sz="1050" b="1" dirty="0">
                  <a:solidFill>
                    <a:schemeClr val="tx2"/>
                  </a:solidFill>
                  <a:cs typeface="Calibri" panose="020F0502020204030204" pitchFamily="34" charset="0"/>
                </a:rPr>
                <a:t>Easy to </a:t>
              </a:r>
            </a:p>
            <a:p>
              <a:pPr marL="0" lvl="1" algn="ctr"/>
              <a:r>
                <a:rPr lang="en-US" sz="1050" b="1" dirty="0">
                  <a:solidFill>
                    <a:schemeClr val="tx2"/>
                  </a:solidFill>
                  <a:cs typeface="Calibri" panose="020F0502020204030204" pitchFamily="34" charset="0"/>
                </a:rPr>
                <a:t>Use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22726" y="2554912"/>
              <a:ext cx="903037" cy="499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sz="1050" b="1" dirty="0">
                  <a:solidFill>
                    <a:schemeClr val="tx2"/>
                  </a:solidFill>
                  <a:cs typeface="Calibri" panose="020F0502020204030204" pitchFamily="34" charset="0"/>
                </a:rPr>
                <a:t>Easy to Manage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665496" y="3794057"/>
              <a:ext cx="1026954" cy="693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sz="1050" b="1" dirty="0">
                  <a:solidFill>
                    <a:schemeClr val="tx2"/>
                  </a:solidFill>
                  <a:cs typeface="Calibri" panose="020F0502020204030204" pitchFamily="34" charset="0"/>
                </a:rPr>
                <a:t>Uses open</a:t>
              </a:r>
            </a:p>
            <a:p>
              <a:pPr marL="0" lvl="1" algn="ctr"/>
              <a:r>
                <a:rPr lang="en-US" sz="1050" b="1" dirty="0">
                  <a:solidFill>
                    <a:schemeClr val="tx2"/>
                  </a:solidFill>
                  <a:cs typeface="Calibri" panose="020F0502020204030204" pitchFamily="34" charset="0"/>
                </a:rPr>
                <a:t>APIs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4047" y="2064825"/>
            <a:ext cx="2330835" cy="1360073"/>
            <a:chOff x="4591832" y="1477315"/>
            <a:chExt cx="4060987" cy="238990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BDD4C9-EB00-3E44-B27E-31A28C17D4B0}"/>
                </a:ext>
              </a:extLst>
            </p:cNvPr>
            <p:cNvSpPr/>
            <p:nvPr/>
          </p:nvSpPr>
          <p:spPr>
            <a:xfrm>
              <a:off x="4591832" y="1477315"/>
              <a:ext cx="4060987" cy="2389909"/>
            </a:xfrm>
            <a:prstGeom prst="rect">
              <a:avLst/>
            </a:prstGeom>
            <a:gradFill flip="none" rotWithShape="1">
              <a:gsLst>
                <a:gs pos="50000">
                  <a:srgbClr val="1947B1"/>
                </a:gs>
                <a:gs pos="0">
                  <a:srgbClr val="0033A0"/>
                </a:gs>
                <a:gs pos="97000">
                  <a:schemeClr val="accent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0FABF01-82CC-4F2D-9CD9-125672B3A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74" r="74128"/>
            <a:stretch/>
          </p:blipFill>
          <p:spPr>
            <a:xfrm>
              <a:off x="4704273" y="1929848"/>
              <a:ext cx="1269739" cy="170992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0FABF01-82CC-4F2D-9CD9-125672B3A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439" r="7498" b="31614"/>
            <a:stretch/>
          </p:blipFill>
          <p:spPr>
            <a:xfrm>
              <a:off x="6234084" y="1929848"/>
              <a:ext cx="2260524" cy="1713544"/>
            </a:xfrm>
            <a:prstGeom prst="rect">
              <a:avLst/>
            </a:prstGeom>
          </p:spPr>
        </p:pic>
        <p:sp>
          <p:nvSpPr>
            <p:cNvPr id="58" name="Right Arrow 57"/>
            <p:cNvSpPr/>
            <p:nvPr/>
          </p:nvSpPr>
          <p:spPr>
            <a:xfrm>
              <a:off x="5974012" y="2680806"/>
              <a:ext cx="260072" cy="229149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5187651" y="1027499"/>
            <a:ext cx="1" cy="3108960"/>
          </a:xfrm>
          <a:prstGeom prst="line">
            <a:avLst/>
          </a:prstGeom>
          <a:ln>
            <a:solidFill>
              <a:srgbClr val="003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 flipV="1">
            <a:off x="5142918" y="2304892"/>
            <a:ext cx="89468" cy="89468"/>
          </a:xfrm>
          <a:prstGeom prst="ellipse">
            <a:avLst/>
          </a:prstGeom>
          <a:solidFill>
            <a:srgbClr val="328DF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1" name="Oval 60"/>
          <p:cNvSpPr/>
          <p:nvPr/>
        </p:nvSpPr>
        <p:spPr>
          <a:xfrm flipV="1">
            <a:off x="5142918" y="3438142"/>
            <a:ext cx="89468" cy="89468"/>
          </a:xfrm>
          <a:prstGeom prst="ellipse">
            <a:avLst/>
          </a:prstGeom>
          <a:solidFill>
            <a:srgbClr val="328DF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2" name="Oval 61"/>
          <p:cNvSpPr/>
          <p:nvPr/>
        </p:nvSpPr>
        <p:spPr>
          <a:xfrm flipV="1">
            <a:off x="5142918" y="1140532"/>
            <a:ext cx="89468" cy="89468"/>
          </a:xfrm>
          <a:prstGeom prst="ellipse">
            <a:avLst/>
          </a:prstGeom>
          <a:solidFill>
            <a:srgbClr val="328DF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3" name="Rectangle 62"/>
          <p:cNvSpPr/>
          <p:nvPr/>
        </p:nvSpPr>
        <p:spPr>
          <a:xfrm>
            <a:off x="4989249" y="1033195"/>
            <a:ext cx="3376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solidFill>
                  <a:schemeClr val="tx2"/>
                </a:solidFill>
                <a:cs typeface="Calibri" panose="020F0502020204030204" pitchFamily="34" charset="0"/>
              </a:rPr>
              <a:t>Azure Kubernetes Service (AKS) manages your hosted Kubernetes environment Cluster scaling for master nodes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89249" y="2226167"/>
            <a:ext cx="3524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solidFill>
                  <a:schemeClr val="tx2"/>
                </a:solidFill>
                <a:cs typeface="Calibri" panose="020F0502020204030204" pitchFamily="34" charset="0"/>
              </a:rPr>
              <a:t>AKS environment is enabled with features such as automated updates, self-healing, and easy scaling</a:t>
            </a:r>
          </a:p>
          <a:p>
            <a:pPr lvl="1"/>
            <a:endParaRPr lang="en-US" sz="12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989249" y="3351652"/>
            <a:ext cx="3524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solidFill>
                  <a:schemeClr val="tx2"/>
                </a:solidFill>
                <a:cs typeface="Calibri" panose="020F0502020204030204" pitchFamily="34" charset="0"/>
              </a:rPr>
              <a:t>Create your cluster in the Azure portal or use the Azure CLI, PowerShell and ARM templates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325488" y="4734303"/>
            <a:ext cx="1696177" cy="28143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/>
          <p:cNvSpPr/>
          <p:nvPr/>
        </p:nvSpPr>
        <p:spPr>
          <a:xfrm>
            <a:off x="244305" y="4695411"/>
            <a:ext cx="1696177" cy="28143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845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70478-0CEE-4A9B-A7FB-D55B6D6D52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1E65-9A71-4FA9-947A-71862288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15433"/>
            <a:ext cx="9141619" cy="48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9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218479"/>
            <a:ext cx="8417052" cy="62103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1" y="634492"/>
            <a:ext cx="8368191" cy="38530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25488" y="4734303"/>
            <a:ext cx="1696177" cy="28143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44305" y="4695411"/>
            <a:ext cx="1696177" cy="28143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99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D6E7-4425-443E-A02F-4176184640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F9B1B-A282-4276-BF19-A1B24A78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50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0F9AC-A179-4CC7-94C0-5E48967A7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E937F-BCFE-413C-A438-4B94FC22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0"/>
            <a:ext cx="9038107" cy="49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2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FCB62-9098-409C-B90A-F7BCB925D3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5E761-74C1-47C5-AA9F-966D3829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50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7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286E-6B21-43F9-9E2B-6247B5F87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24BE7-3AA7-4C50-A09B-D4C60070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9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75623-243B-45D0-8DBD-804574900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ACE52-0010-4112-8AF9-8716D0B0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21471"/>
            <a:ext cx="9141619" cy="49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5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DFF45-556D-4E81-88B7-2DB83B230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5CF18-FA36-4360-BBA0-570CD09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"/>
            <a:ext cx="9141619" cy="49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9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0B48-BD65-4CF9-B44B-D3D2D49125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50A51A-D8F8-4115-9BCF-3D754AB8801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83F28-49EA-4269-BDB0-A7955FC3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42593"/>
            <a:ext cx="9141619" cy="48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98512"/>
      </p:ext>
    </p:extLst>
  </p:cSld>
  <p:clrMapOvr>
    <a:masterClrMapping/>
  </p:clrMapOvr>
</p:sld>
</file>

<file path=ppt/theme/theme1.xml><?xml version="1.0" encoding="utf-8"?>
<a:theme xmlns:a="http://schemas.openxmlformats.org/drawingml/2006/main" name="Cognizantnewbrand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074815778D014DAE2CB72CD6137DED" ma:contentTypeVersion="9" ma:contentTypeDescription="Create a new document." ma:contentTypeScope="" ma:versionID="4f13b66dde9a2176537e3626966080af">
  <xsd:schema xmlns:xsd="http://www.w3.org/2001/XMLSchema" xmlns:xs="http://www.w3.org/2001/XMLSchema" xmlns:p="http://schemas.microsoft.com/office/2006/metadata/properties" xmlns:ns3="20980f64-a776-4caf-b8d5-65752affc9fb" xmlns:ns4="e7fe83cc-239e-4c7e-bc60-a10a061faa31" targetNamespace="http://schemas.microsoft.com/office/2006/metadata/properties" ma:root="true" ma:fieldsID="637c5c12adc6cf7cee22582882da8709" ns3:_="" ns4:_="">
    <xsd:import namespace="20980f64-a776-4caf-b8d5-65752affc9fb"/>
    <xsd:import namespace="e7fe83cc-239e-4c7e-bc60-a10a061faa3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80f64-a776-4caf-b8d5-65752affc9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e83cc-239e-4c7e-bc60-a10a061faa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421221-6257-44B8-A0C2-D26A1BFC5168}">
  <ds:schemaRefs>
    <ds:schemaRef ds:uri="http://www.w3.org/XML/1998/namespace"/>
    <ds:schemaRef ds:uri="http://purl.org/dc/elements/1.1/"/>
    <ds:schemaRef ds:uri="e7fe83cc-239e-4c7e-bc60-a10a061faa31"/>
    <ds:schemaRef ds:uri="http://schemas.microsoft.com/office/2006/metadata/properties"/>
    <ds:schemaRef ds:uri="20980f64-a776-4caf-b8d5-65752affc9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37A242A-483D-4A52-A912-4CBAFA0F5E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980f64-a776-4caf-b8d5-65752affc9fb"/>
    <ds:schemaRef ds:uri="e7fe83cc-239e-4c7e-bc60-a10a061faa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56567</TotalTime>
  <Words>440</Words>
  <Application>Microsoft Office PowerPoint</Application>
  <PresentationFormat>On-screen Show (16:9)</PresentationFormat>
  <Paragraphs>105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Regular</vt:lpstr>
      <vt:lpstr>Calibri</vt:lpstr>
      <vt:lpstr>Courier New</vt:lpstr>
      <vt:lpstr>Cognizantnewbrand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Implemented AKS to provision the PaaS for Aetna  Case study- 1</vt:lpstr>
      <vt:lpstr>AETNA Container Enablement Framework</vt:lpstr>
      <vt:lpstr>What is Azure Kubernetes Service (AKS)?</vt:lpstr>
      <vt:lpstr>PowerPoint Presentation</vt:lpstr>
      <vt:lpstr>Q&amp;A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OCM CoE - Capabilities</dc:title>
  <dc:subject/>
  <dc:creator>N.  K, Sai (Cognizant)</dc:creator>
  <cp:keywords/>
  <dc:description/>
  <cp:lastModifiedBy>SHANMUGAKUMAR MANOHARAN</cp:lastModifiedBy>
  <cp:revision>2546</cp:revision>
  <cp:lastPrinted>2020-02-12T20:07:34Z</cp:lastPrinted>
  <dcterms:created xsi:type="dcterms:W3CDTF">2018-08-01T04:55:58Z</dcterms:created>
  <dcterms:modified xsi:type="dcterms:W3CDTF">2023-02-10T10:18:17Z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0x0101003D074815778D014DAE2CB72CD6137DED</vt:lpwstr>
  </property>
  <property fmtid="{D5CDD505-2E9C-101B-9397-08002B2CF9AE}" pid="3" name="Tfs.IsStoryboard">
    <vt:bool>true</vt:bool>
  </property>
  <property fmtid="{D5CDD505-2E9C-101B-9397-08002B2CF9AE}" pid="4" name="Tfs.LastKnownPath">
    <vt:lpwstr>https://cognizantonline-my.sharepoint.com/personal/424641_cognizant_com/Documents/Desktop/Azure%20Friday.pptx</vt:lpwstr>
  </property>
</Properties>
</file>